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ernoru" pitchFamily="2" charset="77"/>
      <p:regular r:id="rId11"/>
      <p:bold r:id="rId12"/>
    </p:embeddedFont>
    <p:embeddedFont>
      <p:font typeface="Calibri" panose="020F0502020204030204" pitchFamily="34" charset="0"/>
      <p:regular r:id="rId13"/>
      <p:bold r:id="rId14"/>
      <p:italic r:id="rId15"/>
      <p:boldItalic r:id="rId16"/>
    </p:embeddedFont>
    <p:embeddedFont>
      <p:font typeface="Open Sans Bold" panose="020B0806030504020204" pitchFamily="34" charset="0"/>
      <p:regular r:id="rId17"/>
      <p:bold r:id="rId18"/>
    </p:embeddedFont>
    <p:embeddedFont>
      <p:font typeface="Ubuntu" panose="020B0504030602030204" pitchFamily="34" charset="0"/>
      <p:regular r:id="rId19"/>
      <p:bold r:id="rId20"/>
      <p:italic r:id="rId21"/>
      <p:boldItalic r:id="rId22"/>
    </p:embeddedFont>
    <p:embeddedFont>
      <p:font typeface="Ubuntu Bold" panose="020B0804030602030204"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7" autoAdjust="0"/>
  </p:normalViewPr>
  <p:slideViewPr>
    <p:cSldViewPr>
      <p:cViewPr varScale="1">
        <p:scale>
          <a:sx n="68" d="100"/>
          <a:sy n="68" d="100"/>
        </p:scale>
        <p:origin x="100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6993" y="1525820"/>
            <a:ext cx="6260262" cy="8761180"/>
          </a:xfrm>
          <a:prstGeom prst="rect">
            <a:avLst/>
          </a:prstGeom>
        </p:spPr>
      </p:pic>
      <p:grpSp>
        <p:nvGrpSpPr>
          <p:cNvPr id="5" name="Group 5"/>
          <p:cNvGrpSpPr>
            <a:grpSpLocks noChangeAspect="1"/>
          </p:cNvGrpSpPr>
          <p:nvPr/>
        </p:nvGrpSpPr>
        <p:grpSpPr>
          <a:xfrm>
            <a:off x="15556124" y="1525820"/>
            <a:ext cx="1220856" cy="1258317"/>
            <a:chOff x="0" y="0"/>
            <a:chExt cx="1614170" cy="1663700"/>
          </a:xfrm>
        </p:grpSpPr>
        <p:sp>
          <p:nvSpPr>
            <p:cNvPr id="6" name="Freeform 6"/>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7" name="Group 7"/>
          <p:cNvGrpSpPr>
            <a:grpSpLocks noChangeAspect="1"/>
          </p:cNvGrpSpPr>
          <p:nvPr/>
        </p:nvGrpSpPr>
        <p:grpSpPr>
          <a:xfrm>
            <a:off x="9553661" y="1525820"/>
            <a:ext cx="1466664" cy="1596580"/>
            <a:chOff x="0" y="0"/>
            <a:chExt cx="2279650" cy="2481580"/>
          </a:xfrm>
        </p:grpSpPr>
        <p:sp>
          <p:nvSpPr>
            <p:cNvPr id="8" name="Freeform 8"/>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9" name="Group 9"/>
          <p:cNvGrpSpPr>
            <a:grpSpLocks noChangeAspect="1"/>
          </p:cNvGrpSpPr>
          <p:nvPr/>
        </p:nvGrpSpPr>
        <p:grpSpPr>
          <a:xfrm>
            <a:off x="9144000" y="6164966"/>
            <a:ext cx="927913" cy="956386"/>
            <a:chOff x="0" y="0"/>
            <a:chExt cx="1614170" cy="1663700"/>
          </a:xfrm>
        </p:grpSpPr>
        <p:sp>
          <p:nvSpPr>
            <p:cNvPr id="10" name="Freeform 10"/>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1" name="Group 11"/>
          <p:cNvGrpSpPr>
            <a:grpSpLocks noChangeAspect="1"/>
          </p:cNvGrpSpPr>
          <p:nvPr/>
        </p:nvGrpSpPr>
        <p:grpSpPr>
          <a:xfrm rot="-10800000">
            <a:off x="16525968" y="5195895"/>
            <a:ext cx="890216" cy="969071"/>
            <a:chOff x="0" y="0"/>
            <a:chExt cx="2279650" cy="2481580"/>
          </a:xfrm>
        </p:grpSpPr>
        <p:sp>
          <p:nvSpPr>
            <p:cNvPr id="12" name="Freeform 12"/>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3" name="Group 13"/>
          <p:cNvGrpSpPr/>
          <p:nvPr/>
        </p:nvGrpSpPr>
        <p:grpSpPr>
          <a:xfrm>
            <a:off x="1680959" y="5566119"/>
            <a:ext cx="2340401" cy="220632"/>
            <a:chOff x="0" y="0"/>
            <a:chExt cx="4347741" cy="409865"/>
          </a:xfrm>
        </p:grpSpPr>
        <p:sp>
          <p:nvSpPr>
            <p:cNvPr id="14" name="Freeform 14"/>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5" name="Group 15"/>
          <p:cNvGrpSpPr/>
          <p:nvPr/>
        </p:nvGrpSpPr>
        <p:grpSpPr>
          <a:xfrm>
            <a:off x="4131792" y="5566119"/>
            <a:ext cx="220632" cy="220632"/>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17" name="TextBox 17"/>
          <p:cNvSpPr txBox="1"/>
          <p:nvPr/>
        </p:nvSpPr>
        <p:spPr>
          <a:xfrm>
            <a:off x="1424287" y="1525820"/>
            <a:ext cx="8606034" cy="2039661"/>
          </a:xfrm>
          <a:prstGeom prst="rect">
            <a:avLst/>
          </a:prstGeom>
        </p:spPr>
        <p:txBody>
          <a:bodyPr wrap="square" lIns="0" tIns="0" rIns="0" bIns="0" rtlCol="0" anchor="t">
            <a:spAutoFit/>
          </a:bodyPr>
          <a:lstStyle/>
          <a:p>
            <a:pPr>
              <a:lnSpc>
                <a:spcPts val="18418"/>
              </a:lnSpc>
              <a:spcBef>
                <a:spcPct val="0"/>
              </a:spcBef>
            </a:pPr>
            <a:r>
              <a:rPr lang="en-US" sz="13156" dirty="0">
                <a:solidFill>
                  <a:srgbClr val="FFFFFF"/>
                </a:solidFill>
                <a:latin typeface="Bernoru"/>
              </a:rPr>
              <a:t>NFT ART</a:t>
            </a:r>
          </a:p>
        </p:txBody>
      </p:sp>
      <p:grpSp>
        <p:nvGrpSpPr>
          <p:cNvPr id="18" name="Group 18"/>
          <p:cNvGrpSpPr/>
          <p:nvPr/>
        </p:nvGrpSpPr>
        <p:grpSpPr>
          <a:xfrm>
            <a:off x="4466724" y="5566119"/>
            <a:ext cx="220632" cy="220632"/>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20" name="TextBox 20"/>
          <p:cNvSpPr txBox="1"/>
          <p:nvPr/>
        </p:nvSpPr>
        <p:spPr>
          <a:xfrm>
            <a:off x="1680959" y="6550525"/>
            <a:ext cx="5823156" cy="111823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Ubuntu"/>
              </a:rPr>
              <a:t>Digital art gallery for artists based on Ripple's cryptocurrency XRP and non-fungible token (NFT)</a:t>
            </a:r>
          </a:p>
        </p:txBody>
      </p:sp>
      <p:sp>
        <p:nvSpPr>
          <p:cNvPr id="21" name="TextBox 21"/>
          <p:cNvSpPr txBox="1"/>
          <p:nvPr/>
        </p:nvSpPr>
        <p:spPr>
          <a:xfrm>
            <a:off x="1680959" y="7757660"/>
            <a:ext cx="5370099" cy="325755"/>
          </a:xfrm>
          <a:prstGeom prst="rect">
            <a:avLst/>
          </a:prstGeom>
        </p:spPr>
        <p:txBody>
          <a:bodyPr lIns="0" tIns="0" rIns="0" bIns="0" rtlCol="0" anchor="t">
            <a:spAutoFit/>
          </a:bodyPr>
          <a:lstStyle/>
          <a:p>
            <a:pPr>
              <a:lnSpc>
                <a:spcPts val="2519"/>
              </a:lnSpc>
              <a:spcBef>
                <a:spcPct val="0"/>
              </a:spcBef>
            </a:pPr>
            <a:r>
              <a:rPr lang="en-US" sz="1799">
                <a:solidFill>
                  <a:srgbClr val="FFC408"/>
                </a:solidFill>
                <a:latin typeface="Ubuntu Bold"/>
              </a:rPr>
              <a:t>HTTPS://MYPROJECTNFTART.NETLIFY.APP/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6288278"/>
            <a:ext cx="8847254" cy="3998722"/>
            <a:chOff x="0" y="0"/>
            <a:chExt cx="3227502" cy="1458745"/>
          </a:xfrm>
        </p:grpSpPr>
        <p:sp>
          <p:nvSpPr>
            <p:cNvPr id="3" name="Freeform 3"/>
            <p:cNvSpPr/>
            <p:nvPr/>
          </p:nvSpPr>
          <p:spPr>
            <a:xfrm>
              <a:off x="0" y="0"/>
              <a:ext cx="3227502" cy="1458745"/>
            </a:xfrm>
            <a:custGeom>
              <a:avLst/>
              <a:gdLst/>
              <a:ahLst/>
              <a:cxnLst/>
              <a:rect l="l" t="t" r="r" b="b"/>
              <a:pathLst>
                <a:path w="3227502" h="1458745">
                  <a:moveTo>
                    <a:pt x="0" y="0"/>
                  </a:moveTo>
                  <a:lnTo>
                    <a:pt x="3227502" y="0"/>
                  </a:lnTo>
                  <a:lnTo>
                    <a:pt x="3227502" y="1458745"/>
                  </a:lnTo>
                  <a:lnTo>
                    <a:pt x="0" y="1458745"/>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37233" y="1333681"/>
            <a:ext cx="6372789" cy="7619639"/>
          </a:xfrm>
          <a:prstGeom prst="rect">
            <a:avLst/>
          </a:prstGeom>
        </p:spPr>
      </p:pic>
      <p:sp>
        <p:nvSpPr>
          <p:cNvPr id="5" name="TextBox 5"/>
          <p:cNvSpPr txBox="1"/>
          <p:nvPr/>
        </p:nvSpPr>
        <p:spPr>
          <a:xfrm>
            <a:off x="10342786" y="2469286"/>
            <a:ext cx="6916514" cy="946149"/>
          </a:xfrm>
          <a:prstGeom prst="rect">
            <a:avLst/>
          </a:prstGeom>
        </p:spPr>
        <p:txBody>
          <a:bodyPr lIns="0" tIns="0" rIns="0" bIns="0" rtlCol="0" anchor="t">
            <a:spAutoFit/>
          </a:bodyPr>
          <a:lstStyle/>
          <a:p>
            <a:pPr>
              <a:lnSpc>
                <a:spcPts val="7700"/>
              </a:lnSpc>
              <a:spcBef>
                <a:spcPct val="0"/>
              </a:spcBef>
            </a:pPr>
            <a:r>
              <a:rPr lang="en-US" sz="5500">
                <a:solidFill>
                  <a:srgbClr val="FFC408"/>
                </a:solidFill>
                <a:latin typeface="Bernoru"/>
              </a:rPr>
              <a:t>NFT COMMUNITY</a:t>
            </a:r>
          </a:p>
        </p:txBody>
      </p:sp>
      <p:sp>
        <p:nvSpPr>
          <p:cNvPr id="6" name="TextBox 6"/>
          <p:cNvSpPr txBox="1"/>
          <p:nvPr/>
        </p:nvSpPr>
        <p:spPr>
          <a:xfrm>
            <a:off x="10342786" y="1637437"/>
            <a:ext cx="6916514" cy="946149"/>
          </a:xfrm>
          <a:prstGeom prst="rect">
            <a:avLst/>
          </a:prstGeom>
        </p:spPr>
        <p:txBody>
          <a:bodyPr lIns="0" tIns="0" rIns="0" bIns="0" rtlCol="0" anchor="t">
            <a:spAutoFit/>
          </a:bodyPr>
          <a:lstStyle/>
          <a:p>
            <a:pPr>
              <a:lnSpc>
                <a:spcPts val="7700"/>
              </a:lnSpc>
              <a:spcBef>
                <a:spcPct val="0"/>
              </a:spcBef>
            </a:pPr>
            <a:r>
              <a:rPr lang="en-US" sz="5500">
                <a:solidFill>
                  <a:srgbClr val="FFFFFF"/>
                </a:solidFill>
                <a:latin typeface="Bernoru"/>
              </a:rPr>
              <a:t>WELCOME TO</a:t>
            </a:r>
          </a:p>
        </p:txBody>
      </p:sp>
      <p:sp>
        <p:nvSpPr>
          <p:cNvPr id="7" name="TextBox 7"/>
          <p:cNvSpPr txBox="1"/>
          <p:nvPr/>
        </p:nvSpPr>
        <p:spPr>
          <a:xfrm>
            <a:off x="10342786" y="4392388"/>
            <a:ext cx="6916514" cy="5029836"/>
          </a:xfrm>
          <a:prstGeom prst="rect">
            <a:avLst/>
          </a:prstGeom>
        </p:spPr>
        <p:txBody>
          <a:bodyPr lIns="0" tIns="0" rIns="0" bIns="0" rtlCol="0" anchor="t">
            <a:spAutoFit/>
          </a:bodyPr>
          <a:lstStyle/>
          <a:p>
            <a:pPr>
              <a:lnSpc>
                <a:spcPts val="3639"/>
              </a:lnSpc>
            </a:pPr>
            <a:r>
              <a:rPr lang="en-US" sz="2599">
                <a:solidFill>
                  <a:srgbClr val="FFFFFF"/>
                </a:solidFill>
                <a:latin typeface="Ubuntu"/>
              </a:rPr>
              <a:t>Crypto and blockchain are booming and are becoming more and more mainstream, and since the last year life has been very difficult for artists to portray their Art in Art galleries and sell them.</a:t>
            </a:r>
          </a:p>
          <a:p>
            <a:pPr>
              <a:lnSpc>
                <a:spcPts val="3639"/>
              </a:lnSpc>
            </a:pPr>
            <a:endParaRPr lang="en-US" sz="2599">
              <a:solidFill>
                <a:srgbClr val="FFFFFF"/>
              </a:solidFill>
              <a:latin typeface="Ubuntu"/>
            </a:endParaRPr>
          </a:p>
          <a:p>
            <a:pPr>
              <a:lnSpc>
                <a:spcPts val="3639"/>
              </a:lnSpc>
            </a:pPr>
            <a:r>
              <a:rPr lang="en-US" sz="2599">
                <a:solidFill>
                  <a:srgbClr val="FFFFFF"/>
                </a:solidFill>
                <a:latin typeface="Ubuntu"/>
              </a:rPr>
              <a:t>I saw this as an opportunity to introduce artists to the crypto space and bridge the gap between them by enabling them to sell their digital collections on the ripple network.</a:t>
            </a:r>
          </a:p>
          <a:p>
            <a:pPr>
              <a:lnSpc>
                <a:spcPts val="3639"/>
              </a:lnSpc>
              <a:spcBef>
                <a:spcPct val="0"/>
              </a:spcBef>
            </a:pPr>
            <a:endParaRPr lang="en-US" sz="2599">
              <a:solidFill>
                <a:srgbClr val="FFFFFF"/>
              </a:solidFill>
              <a:latin typeface="Ubuntu"/>
            </a:endParaRPr>
          </a:p>
        </p:txBody>
      </p:sp>
      <p:grpSp>
        <p:nvGrpSpPr>
          <p:cNvPr id="8" name="Group 8"/>
          <p:cNvGrpSpPr>
            <a:grpSpLocks noChangeAspect="1"/>
          </p:cNvGrpSpPr>
          <p:nvPr/>
        </p:nvGrpSpPr>
        <p:grpSpPr>
          <a:xfrm>
            <a:off x="6999593" y="1209211"/>
            <a:ext cx="929916" cy="958450"/>
            <a:chOff x="0" y="0"/>
            <a:chExt cx="1614170" cy="1663700"/>
          </a:xfrm>
        </p:grpSpPr>
        <p:sp>
          <p:nvSpPr>
            <p:cNvPr id="9" name="Freeform 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0" name="Group 10"/>
          <p:cNvGrpSpPr>
            <a:grpSpLocks noChangeAspect="1"/>
          </p:cNvGrpSpPr>
          <p:nvPr/>
        </p:nvGrpSpPr>
        <p:grpSpPr>
          <a:xfrm>
            <a:off x="968676" y="1304256"/>
            <a:ext cx="1068616" cy="1163273"/>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2" name="Group 12"/>
          <p:cNvGrpSpPr>
            <a:grpSpLocks noChangeAspect="1"/>
          </p:cNvGrpSpPr>
          <p:nvPr/>
        </p:nvGrpSpPr>
        <p:grpSpPr>
          <a:xfrm>
            <a:off x="1237233" y="5498428"/>
            <a:ext cx="927913" cy="956386"/>
            <a:chOff x="0" y="0"/>
            <a:chExt cx="1614170" cy="1663700"/>
          </a:xfrm>
        </p:grpSpPr>
        <p:sp>
          <p:nvSpPr>
            <p:cNvPr id="13" name="Freeform 13"/>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4" name="Group 14"/>
          <p:cNvGrpSpPr>
            <a:grpSpLocks noChangeAspect="1"/>
          </p:cNvGrpSpPr>
          <p:nvPr/>
        </p:nvGrpSpPr>
        <p:grpSpPr>
          <a:xfrm rot="-10800000">
            <a:off x="7317834" y="5803742"/>
            <a:ext cx="890216" cy="969071"/>
            <a:chOff x="0" y="0"/>
            <a:chExt cx="2279650" cy="2481580"/>
          </a:xfrm>
        </p:grpSpPr>
        <p:sp>
          <p:nvSpPr>
            <p:cNvPr id="15" name="Freeform 1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6" name="Group 16"/>
          <p:cNvGrpSpPr/>
          <p:nvPr/>
        </p:nvGrpSpPr>
        <p:grpSpPr>
          <a:xfrm>
            <a:off x="10342786" y="3747862"/>
            <a:ext cx="1854824" cy="174856"/>
            <a:chOff x="0" y="0"/>
            <a:chExt cx="4347741" cy="409865"/>
          </a:xfrm>
        </p:grpSpPr>
        <p:sp>
          <p:nvSpPr>
            <p:cNvPr id="17" name="Freeform 17"/>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8" name="Group 18"/>
          <p:cNvGrpSpPr/>
          <p:nvPr/>
        </p:nvGrpSpPr>
        <p:grpSpPr>
          <a:xfrm>
            <a:off x="12285131" y="3747862"/>
            <a:ext cx="174856" cy="174856"/>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20" name="Group 20"/>
          <p:cNvGrpSpPr/>
          <p:nvPr/>
        </p:nvGrpSpPr>
        <p:grpSpPr>
          <a:xfrm>
            <a:off x="12550572" y="3747862"/>
            <a:ext cx="174856" cy="174856"/>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519934"/>
            <a:ext cx="9766233" cy="975060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8135" y="1028700"/>
            <a:ext cx="6254496" cy="8229600"/>
          </a:xfrm>
          <a:prstGeom prst="rect">
            <a:avLst/>
          </a:prstGeom>
        </p:spPr>
      </p:pic>
      <p:sp>
        <p:nvSpPr>
          <p:cNvPr id="5" name="TextBox 5"/>
          <p:cNvSpPr txBox="1"/>
          <p:nvPr/>
        </p:nvSpPr>
        <p:spPr>
          <a:xfrm>
            <a:off x="9688596" y="1804445"/>
            <a:ext cx="7570704" cy="976414"/>
          </a:xfrm>
          <a:prstGeom prst="rect">
            <a:avLst/>
          </a:prstGeom>
        </p:spPr>
        <p:txBody>
          <a:bodyPr lIns="0" tIns="0" rIns="0" bIns="0" rtlCol="0" anchor="t">
            <a:spAutoFit/>
          </a:bodyPr>
          <a:lstStyle/>
          <a:p>
            <a:pPr>
              <a:lnSpc>
                <a:spcPts val="7980"/>
              </a:lnSpc>
              <a:spcBef>
                <a:spcPct val="0"/>
              </a:spcBef>
            </a:pPr>
            <a:r>
              <a:rPr lang="en-US" sz="5700">
                <a:solidFill>
                  <a:srgbClr val="FFFFFF"/>
                </a:solidFill>
                <a:latin typeface="Bernoru"/>
              </a:rPr>
              <a:t>HOW I BUILT IT :</a:t>
            </a:r>
          </a:p>
        </p:txBody>
      </p:sp>
      <p:grpSp>
        <p:nvGrpSpPr>
          <p:cNvPr id="6" name="Group 6"/>
          <p:cNvGrpSpPr/>
          <p:nvPr/>
        </p:nvGrpSpPr>
        <p:grpSpPr>
          <a:xfrm>
            <a:off x="9688596" y="3987496"/>
            <a:ext cx="1922309" cy="181218"/>
            <a:chOff x="0" y="0"/>
            <a:chExt cx="4347741" cy="409865"/>
          </a:xfrm>
        </p:grpSpPr>
        <p:sp>
          <p:nvSpPr>
            <p:cNvPr id="7" name="Freeform 7"/>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8" name="Group 8"/>
          <p:cNvGrpSpPr/>
          <p:nvPr/>
        </p:nvGrpSpPr>
        <p:grpSpPr>
          <a:xfrm>
            <a:off x="11701610" y="3987496"/>
            <a:ext cx="181218" cy="181218"/>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0" name="Group 10"/>
          <p:cNvGrpSpPr/>
          <p:nvPr/>
        </p:nvGrpSpPr>
        <p:grpSpPr>
          <a:xfrm>
            <a:off x="11976709" y="3987496"/>
            <a:ext cx="181218" cy="181218"/>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2" name="Group 12"/>
          <p:cNvGrpSpPr/>
          <p:nvPr/>
        </p:nvGrpSpPr>
        <p:grpSpPr>
          <a:xfrm>
            <a:off x="9688596" y="5378389"/>
            <a:ext cx="936563" cy="853130"/>
            <a:chOff x="0" y="0"/>
            <a:chExt cx="2915602" cy="2655868"/>
          </a:xfrm>
        </p:grpSpPr>
        <p:sp>
          <p:nvSpPr>
            <p:cNvPr id="13" name="Freeform 13"/>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4" name="TextBox 14"/>
          <p:cNvSpPr txBox="1"/>
          <p:nvPr/>
        </p:nvSpPr>
        <p:spPr>
          <a:xfrm>
            <a:off x="10972143" y="5330764"/>
            <a:ext cx="5640608" cy="1553845"/>
          </a:xfrm>
          <a:prstGeom prst="rect">
            <a:avLst/>
          </a:prstGeom>
        </p:spPr>
        <p:txBody>
          <a:bodyPr lIns="0" tIns="0" rIns="0" bIns="0" rtlCol="0" anchor="t">
            <a:spAutoFit/>
          </a:bodyPr>
          <a:lstStyle/>
          <a:p>
            <a:pPr algn="just">
              <a:lnSpc>
                <a:spcPts val="3079"/>
              </a:lnSpc>
            </a:pPr>
            <a:r>
              <a:rPr lang="en-US" sz="2199">
                <a:solidFill>
                  <a:srgbClr val="FFFFFF"/>
                </a:solidFill>
                <a:latin typeface="Ubuntu"/>
              </a:rPr>
              <a:t>From making NFT, Transactions and Changing of Ownership all are developed using Ripple.</a:t>
            </a:r>
          </a:p>
          <a:p>
            <a:pPr algn="just">
              <a:lnSpc>
                <a:spcPts val="3079"/>
              </a:lnSpc>
              <a:spcBef>
                <a:spcPct val="0"/>
              </a:spcBef>
            </a:pPr>
            <a:endParaRPr lang="en-US" sz="2199">
              <a:solidFill>
                <a:srgbClr val="FFFFFF"/>
              </a:solidFill>
              <a:latin typeface="Ubuntu"/>
            </a:endParaRPr>
          </a:p>
        </p:txBody>
      </p:sp>
      <p:sp>
        <p:nvSpPr>
          <p:cNvPr id="15" name="TextBox 15"/>
          <p:cNvSpPr txBox="1"/>
          <p:nvPr/>
        </p:nvSpPr>
        <p:spPr>
          <a:xfrm>
            <a:off x="9708365" y="5464911"/>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01</a:t>
            </a:r>
          </a:p>
        </p:txBody>
      </p:sp>
      <p:grpSp>
        <p:nvGrpSpPr>
          <p:cNvPr id="16" name="Group 16"/>
          <p:cNvGrpSpPr/>
          <p:nvPr/>
        </p:nvGrpSpPr>
        <p:grpSpPr>
          <a:xfrm>
            <a:off x="9708365" y="7130957"/>
            <a:ext cx="936563" cy="853130"/>
            <a:chOff x="0" y="0"/>
            <a:chExt cx="2915602" cy="2655868"/>
          </a:xfrm>
        </p:grpSpPr>
        <p:sp>
          <p:nvSpPr>
            <p:cNvPr id="17" name="Freeform 17"/>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8" name="TextBox 18"/>
          <p:cNvSpPr txBox="1"/>
          <p:nvPr/>
        </p:nvSpPr>
        <p:spPr>
          <a:xfrm>
            <a:off x="10939484" y="7257938"/>
            <a:ext cx="5620839" cy="869951"/>
          </a:xfrm>
          <a:prstGeom prst="rect">
            <a:avLst/>
          </a:prstGeom>
        </p:spPr>
        <p:txBody>
          <a:bodyPr lIns="0" tIns="0" rIns="0" bIns="0" rtlCol="0" anchor="t">
            <a:spAutoFit/>
          </a:bodyPr>
          <a:lstStyle/>
          <a:p>
            <a:pPr algn="just">
              <a:lnSpc>
                <a:spcPts val="3499"/>
              </a:lnSpc>
            </a:pPr>
            <a:r>
              <a:rPr lang="en-US" sz="2499">
                <a:solidFill>
                  <a:srgbClr val="FFFFFF"/>
                </a:solidFill>
                <a:latin typeface="Ubuntu"/>
              </a:rPr>
              <a:t>Database is made using CockroachDB</a:t>
            </a:r>
          </a:p>
          <a:p>
            <a:pPr algn="just">
              <a:lnSpc>
                <a:spcPts val="3499"/>
              </a:lnSpc>
              <a:spcBef>
                <a:spcPct val="0"/>
              </a:spcBef>
            </a:pPr>
            <a:endParaRPr lang="en-US" sz="2499">
              <a:solidFill>
                <a:srgbClr val="FFFFFF"/>
              </a:solidFill>
              <a:latin typeface="Ubuntu"/>
            </a:endParaRPr>
          </a:p>
        </p:txBody>
      </p:sp>
      <p:sp>
        <p:nvSpPr>
          <p:cNvPr id="19" name="TextBox 19"/>
          <p:cNvSpPr txBox="1"/>
          <p:nvPr/>
        </p:nvSpPr>
        <p:spPr>
          <a:xfrm>
            <a:off x="9728133" y="7217480"/>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02</a:t>
            </a:r>
          </a:p>
        </p:txBody>
      </p:sp>
      <p:grpSp>
        <p:nvGrpSpPr>
          <p:cNvPr id="20" name="Group 20"/>
          <p:cNvGrpSpPr>
            <a:grpSpLocks noChangeAspect="1"/>
          </p:cNvGrpSpPr>
          <p:nvPr/>
        </p:nvGrpSpPr>
        <p:grpSpPr>
          <a:xfrm>
            <a:off x="6603932" y="1586025"/>
            <a:ext cx="1029279" cy="1060862"/>
            <a:chOff x="0" y="0"/>
            <a:chExt cx="1614170" cy="1663700"/>
          </a:xfrm>
        </p:grpSpPr>
        <p:sp>
          <p:nvSpPr>
            <p:cNvPr id="21" name="Freeform 21"/>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2" name="Group 22"/>
          <p:cNvGrpSpPr>
            <a:grpSpLocks noChangeAspect="1"/>
          </p:cNvGrpSpPr>
          <p:nvPr/>
        </p:nvGrpSpPr>
        <p:grpSpPr>
          <a:xfrm>
            <a:off x="1237233" y="1586025"/>
            <a:ext cx="1068616" cy="1163273"/>
            <a:chOff x="0" y="0"/>
            <a:chExt cx="2279650" cy="2481580"/>
          </a:xfrm>
        </p:grpSpPr>
        <p:sp>
          <p:nvSpPr>
            <p:cNvPr id="23" name="Freeform 23"/>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24" name="Group 24"/>
          <p:cNvGrpSpPr>
            <a:grpSpLocks noChangeAspect="1"/>
          </p:cNvGrpSpPr>
          <p:nvPr/>
        </p:nvGrpSpPr>
        <p:grpSpPr>
          <a:xfrm>
            <a:off x="564743" y="6874504"/>
            <a:ext cx="672489" cy="693124"/>
            <a:chOff x="0" y="0"/>
            <a:chExt cx="1614170" cy="1663700"/>
          </a:xfrm>
        </p:grpSpPr>
        <p:sp>
          <p:nvSpPr>
            <p:cNvPr id="25" name="Freeform 2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6" name="Group 26"/>
          <p:cNvGrpSpPr>
            <a:grpSpLocks noChangeAspect="1"/>
          </p:cNvGrpSpPr>
          <p:nvPr/>
        </p:nvGrpSpPr>
        <p:grpSpPr>
          <a:xfrm rot="-10800000">
            <a:off x="8258419" y="8264394"/>
            <a:ext cx="570825" cy="621388"/>
            <a:chOff x="0" y="0"/>
            <a:chExt cx="2279650" cy="2481580"/>
          </a:xfrm>
        </p:grpSpPr>
        <p:sp>
          <p:nvSpPr>
            <p:cNvPr id="27" name="Freeform 2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28" name="Group 28"/>
          <p:cNvGrpSpPr/>
          <p:nvPr/>
        </p:nvGrpSpPr>
        <p:grpSpPr>
          <a:xfrm>
            <a:off x="9688596" y="8405170"/>
            <a:ext cx="936563" cy="853130"/>
            <a:chOff x="0" y="0"/>
            <a:chExt cx="2915602" cy="2655868"/>
          </a:xfrm>
        </p:grpSpPr>
        <p:sp>
          <p:nvSpPr>
            <p:cNvPr id="29" name="Freeform 29"/>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30" name="TextBox 30"/>
          <p:cNvSpPr txBox="1"/>
          <p:nvPr/>
        </p:nvSpPr>
        <p:spPr>
          <a:xfrm>
            <a:off x="9688596" y="8491692"/>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03</a:t>
            </a:r>
          </a:p>
        </p:txBody>
      </p:sp>
      <p:sp>
        <p:nvSpPr>
          <p:cNvPr id="31" name="TextBox 31"/>
          <p:cNvSpPr txBox="1"/>
          <p:nvPr/>
        </p:nvSpPr>
        <p:spPr>
          <a:xfrm>
            <a:off x="10939484" y="8510742"/>
            <a:ext cx="6737821" cy="772599"/>
          </a:xfrm>
          <a:prstGeom prst="rect">
            <a:avLst/>
          </a:prstGeom>
        </p:spPr>
        <p:txBody>
          <a:bodyPr lIns="0" tIns="0" rIns="0" bIns="0" rtlCol="0" anchor="t">
            <a:spAutoFit/>
          </a:bodyPr>
          <a:lstStyle/>
          <a:p>
            <a:pPr algn="ctr">
              <a:lnSpc>
                <a:spcPts val="3090"/>
              </a:lnSpc>
            </a:pPr>
            <a:r>
              <a:rPr lang="en-US" sz="2207">
                <a:solidFill>
                  <a:srgbClr val="FFFFFF"/>
                </a:solidFill>
                <a:latin typeface="Ubuntu"/>
              </a:rPr>
              <a:t>FRONTEND ARE USING HTML, CSS, AND JAVASCRIPT</a:t>
            </a:r>
          </a:p>
          <a:p>
            <a:pPr algn="ctr">
              <a:lnSpc>
                <a:spcPts val="3090"/>
              </a:lnSpc>
              <a:spcBef>
                <a:spcPct val="0"/>
              </a:spcBef>
            </a:pPr>
            <a:endParaRPr lang="en-US" sz="2207">
              <a:solidFill>
                <a:srgbClr val="FFFFFF"/>
              </a:solidFill>
              <a:latin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7277431"/>
            <a:ext cx="10758713" cy="3009569"/>
            <a:chOff x="0" y="0"/>
            <a:chExt cx="3924808" cy="1097899"/>
          </a:xfrm>
        </p:grpSpPr>
        <p:sp>
          <p:nvSpPr>
            <p:cNvPr id="3" name="Freeform 3"/>
            <p:cNvSpPr/>
            <p:nvPr/>
          </p:nvSpPr>
          <p:spPr>
            <a:xfrm>
              <a:off x="0" y="0"/>
              <a:ext cx="3924808" cy="1097899"/>
            </a:xfrm>
            <a:custGeom>
              <a:avLst/>
              <a:gdLst/>
              <a:ahLst/>
              <a:cxnLst/>
              <a:rect l="l" t="t" r="r" b="b"/>
              <a:pathLst>
                <a:path w="3924808" h="1097899">
                  <a:moveTo>
                    <a:pt x="0" y="0"/>
                  </a:moveTo>
                  <a:lnTo>
                    <a:pt x="3924808" y="0"/>
                  </a:lnTo>
                  <a:lnTo>
                    <a:pt x="3924808" y="1097899"/>
                  </a:lnTo>
                  <a:lnTo>
                    <a:pt x="0" y="1097899"/>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09924" y="4952764"/>
            <a:ext cx="2608926" cy="533423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54136" y="4952764"/>
            <a:ext cx="2715611" cy="533423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4952764"/>
            <a:ext cx="2376160" cy="5334236"/>
          </a:xfrm>
          <a:prstGeom prst="rect">
            <a:avLst/>
          </a:prstGeom>
        </p:spPr>
      </p:pic>
      <p:sp>
        <p:nvSpPr>
          <p:cNvPr id="7" name="TextBox 7"/>
          <p:cNvSpPr txBox="1"/>
          <p:nvPr/>
        </p:nvSpPr>
        <p:spPr>
          <a:xfrm>
            <a:off x="1677276" y="1323754"/>
            <a:ext cx="9081437" cy="946149"/>
          </a:xfrm>
          <a:prstGeom prst="rect">
            <a:avLst/>
          </a:prstGeom>
        </p:spPr>
        <p:txBody>
          <a:bodyPr lIns="0" tIns="0" rIns="0" bIns="0" rtlCol="0" anchor="t">
            <a:spAutoFit/>
          </a:bodyPr>
          <a:lstStyle/>
          <a:p>
            <a:pPr>
              <a:lnSpc>
                <a:spcPts val="7700"/>
              </a:lnSpc>
              <a:spcBef>
                <a:spcPct val="0"/>
              </a:spcBef>
            </a:pPr>
            <a:r>
              <a:rPr lang="en-US" sz="5500">
                <a:solidFill>
                  <a:srgbClr val="FFFFFF"/>
                </a:solidFill>
                <a:latin typeface="Bernoru"/>
              </a:rPr>
              <a:t>WHAT IT DOES :</a:t>
            </a:r>
          </a:p>
        </p:txBody>
      </p:sp>
      <p:grpSp>
        <p:nvGrpSpPr>
          <p:cNvPr id="8" name="Group 8"/>
          <p:cNvGrpSpPr/>
          <p:nvPr/>
        </p:nvGrpSpPr>
        <p:grpSpPr>
          <a:xfrm>
            <a:off x="1677276" y="3434178"/>
            <a:ext cx="1854824" cy="174856"/>
            <a:chOff x="0" y="0"/>
            <a:chExt cx="4347741" cy="409865"/>
          </a:xfrm>
        </p:grpSpPr>
        <p:sp>
          <p:nvSpPr>
            <p:cNvPr id="9" name="Freeform 9"/>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0" name="Group 10"/>
          <p:cNvGrpSpPr/>
          <p:nvPr/>
        </p:nvGrpSpPr>
        <p:grpSpPr>
          <a:xfrm>
            <a:off x="3619621" y="3434178"/>
            <a:ext cx="174856" cy="17485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2" name="Group 12"/>
          <p:cNvGrpSpPr/>
          <p:nvPr/>
        </p:nvGrpSpPr>
        <p:grpSpPr>
          <a:xfrm>
            <a:off x="3885062" y="3434178"/>
            <a:ext cx="174856" cy="174856"/>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4" name="Group 14"/>
          <p:cNvGrpSpPr/>
          <p:nvPr/>
        </p:nvGrpSpPr>
        <p:grpSpPr>
          <a:xfrm>
            <a:off x="11762144" y="1881116"/>
            <a:ext cx="936563" cy="853130"/>
            <a:chOff x="0" y="0"/>
            <a:chExt cx="2915602" cy="2655868"/>
          </a:xfrm>
        </p:grpSpPr>
        <p:sp>
          <p:nvSpPr>
            <p:cNvPr id="15" name="Freeform 15"/>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6" name="TextBox 16"/>
          <p:cNvSpPr txBox="1"/>
          <p:nvPr/>
        </p:nvSpPr>
        <p:spPr>
          <a:xfrm>
            <a:off x="13100553" y="1372234"/>
            <a:ext cx="3798200" cy="2334895"/>
          </a:xfrm>
          <a:prstGeom prst="rect">
            <a:avLst/>
          </a:prstGeom>
        </p:spPr>
        <p:txBody>
          <a:bodyPr lIns="0" tIns="0" rIns="0" bIns="0" rtlCol="0" anchor="t">
            <a:spAutoFit/>
          </a:bodyPr>
          <a:lstStyle/>
          <a:p>
            <a:pPr algn="just">
              <a:lnSpc>
                <a:spcPts val="3079"/>
              </a:lnSpc>
            </a:pPr>
            <a:r>
              <a:rPr lang="en-US" sz="2199">
                <a:solidFill>
                  <a:srgbClr val="FFFFFF"/>
                </a:solidFill>
                <a:latin typeface="Ubuntu"/>
              </a:rPr>
              <a:t>Artist can sign up on our platform and upload their digital art and create an NFT for the art on the ripple ledger</a:t>
            </a:r>
          </a:p>
          <a:p>
            <a:pPr algn="just">
              <a:lnSpc>
                <a:spcPts val="3079"/>
              </a:lnSpc>
              <a:spcBef>
                <a:spcPct val="0"/>
              </a:spcBef>
            </a:pPr>
            <a:endParaRPr lang="en-US" sz="2199">
              <a:solidFill>
                <a:srgbClr val="FFFFFF"/>
              </a:solidFill>
              <a:latin typeface="Ubuntu"/>
            </a:endParaRPr>
          </a:p>
        </p:txBody>
      </p:sp>
      <p:sp>
        <p:nvSpPr>
          <p:cNvPr id="17" name="TextBox 17"/>
          <p:cNvSpPr txBox="1"/>
          <p:nvPr/>
        </p:nvSpPr>
        <p:spPr>
          <a:xfrm>
            <a:off x="11762144" y="1967638"/>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01</a:t>
            </a:r>
          </a:p>
        </p:txBody>
      </p:sp>
      <p:grpSp>
        <p:nvGrpSpPr>
          <p:cNvPr id="18" name="Group 18"/>
          <p:cNvGrpSpPr/>
          <p:nvPr/>
        </p:nvGrpSpPr>
        <p:grpSpPr>
          <a:xfrm>
            <a:off x="11781913" y="4290370"/>
            <a:ext cx="936563" cy="853130"/>
            <a:chOff x="0" y="0"/>
            <a:chExt cx="2915602" cy="2655868"/>
          </a:xfrm>
        </p:grpSpPr>
        <p:sp>
          <p:nvSpPr>
            <p:cNvPr id="19" name="Freeform 19"/>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20" name="TextBox 20"/>
          <p:cNvSpPr txBox="1"/>
          <p:nvPr/>
        </p:nvSpPr>
        <p:spPr>
          <a:xfrm>
            <a:off x="13100553" y="4069080"/>
            <a:ext cx="3798200" cy="2091691"/>
          </a:xfrm>
          <a:prstGeom prst="rect">
            <a:avLst/>
          </a:prstGeom>
        </p:spPr>
        <p:txBody>
          <a:bodyPr lIns="0" tIns="0" rIns="0" bIns="0" rtlCol="0" anchor="t">
            <a:spAutoFit/>
          </a:bodyPr>
          <a:lstStyle/>
          <a:p>
            <a:pPr algn="just">
              <a:lnSpc>
                <a:spcPts val="3359"/>
              </a:lnSpc>
            </a:pPr>
            <a:r>
              <a:rPr lang="en-US" sz="2399">
                <a:solidFill>
                  <a:srgbClr val="FFFFFF"/>
                </a:solidFill>
                <a:latin typeface="Ubuntu"/>
              </a:rPr>
              <a:t>Anyone on the platform can buy artist's art (NFT) using XRP as a mode of transaction</a:t>
            </a:r>
          </a:p>
          <a:p>
            <a:pPr algn="just">
              <a:lnSpc>
                <a:spcPts val="3359"/>
              </a:lnSpc>
              <a:spcBef>
                <a:spcPct val="0"/>
              </a:spcBef>
            </a:pPr>
            <a:endParaRPr lang="en-US" sz="2399">
              <a:solidFill>
                <a:srgbClr val="FFFFFF"/>
              </a:solidFill>
              <a:latin typeface="Ubuntu"/>
            </a:endParaRPr>
          </a:p>
        </p:txBody>
      </p:sp>
      <p:sp>
        <p:nvSpPr>
          <p:cNvPr id="21" name="TextBox 21"/>
          <p:cNvSpPr txBox="1"/>
          <p:nvPr/>
        </p:nvSpPr>
        <p:spPr>
          <a:xfrm>
            <a:off x="11831334" y="4339354"/>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02</a:t>
            </a:r>
          </a:p>
        </p:txBody>
      </p:sp>
      <p:grpSp>
        <p:nvGrpSpPr>
          <p:cNvPr id="22" name="Group 22"/>
          <p:cNvGrpSpPr/>
          <p:nvPr/>
        </p:nvGrpSpPr>
        <p:grpSpPr>
          <a:xfrm>
            <a:off x="11791797" y="6577498"/>
            <a:ext cx="936563" cy="853130"/>
            <a:chOff x="0" y="0"/>
            <a:chExt cx="2915602" cy="2655868"/>
          </a:xfrm>
        </p:grpSpPr>
        <p:sp>
          <p:nvSpPr>
            <p:cNvPr id="23" name="Freeform 23"/>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24" name="TextBox 24"/>
          <p:cNvSpPr txBox="1"/>
          <p:nvPr/>
        </p:nvSpPr>
        <p:spPr>
          <a:xfrm>
            <a:off x="13100553" y="6529873"/>
            <a:ext cx="3798200" cy="1758950"/>
          </a:xfrm>
          <a:prstGeom prst="rect">
            <a:avLst/>
          </a:prstGeom>
        </p:spPr>
        <p:txBody>
          <a:bodyPr lIns="0" tIns="0" rIns="0" bIns="0" rtlCol="0" anchor="t">
            <a:spAutoFit/>
          </a:bodyPr>
          <a:lstStyle/>
          <a:p>
            <a:pPr algn="just">
              <a:lnSpc>
                <a:spcPts val="2799"/>
              </a:lnSpc>
            </a:pPr>
            <a:r>
              <a:rPr lang="en-US" sz="1999">
                <a:solidFill>
                  <a:srgbClr val="FFFFFF"/>
                </a:solidFill>
                <a:latin typeface="Ubuntu"/>
              </a:rPr>
              <a:t>By buying the NFT the ownership of the digital collectible will transfer to the buyer from the seller</a:t>
            </a:r>
          </a:p>
          <a:p>
            <a:pPr algn="just">
              <a:lnSpc>
                <a:spcPts val="2799"/>
              </a:lnSpc>
              <a:spcBef>
                <a:spcPct val="0"/>
              </a:spcBef>
            </a:pPr>
            <a:endParaRPr lang="en-US" sz="1999">
              <a:solidFill>
                <a:srgbClr val="FFFFFF"/>
              </a:solidFill>
              <a:latin typeface="Ubuntu"/>
            </a:endParaRPr>
          </a:p>
        </p:txBody>
      </p:sp>
      <p:sp>
        <p:nvSpPr>
          <p:cNvPr id="25" name="TextBox 25"/>
          <p:cNvSpPr txBox="1"/>
          <p:nvPr/>
        </p:nvSpPr>
        <p:spPr>
          <a:xfrm>
            <a:off x="11781913" y="6664021"/>
            <a:ext cx="916794" cy="613410"/>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03</a:t>
            </a:r>
          </a:p>
        </p:txBody>
      </p:sp>
      <p:grpSp>
        <p:nvGrpSpPr>
          <p:cNvPr id="26" name="Group 26"/>
          <p:cNvGrpSpPr>
            <a:grpSpLocks noChangeAspect="1"/>
          </p:cNvGrpSpPr>
          <p:nvPr/>
        </p:nvGrpSpPr>
        <p:grpSpPr>
          <a:xfrm>
            <a:off x="9406105" y="5067300"/>
            <a:ext cx="758839" cy="782124"/>
            <a:chOff x="0" y="0"/>
            <a:chExt cx="1614170" cy="1663700"/>
          </a:xfrm>
        </p:grpSpPr>
        <p:sp>
          <p:nvSpPr>
            <p:cNvPr id="27" name="Freeform 27"/>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8" name="Group 28"/>
          <p:cNvGrpSpPr>
            <a:grpSpLocks noChangeAspect="1"/>
          </p:cNvGrpSpPr>
          <p:nvPr/>
        </p:nvGrpSpPr>
        <p:grpSpPr>
          <a:xfrm>
            <a:off x="599546" y="4952764"/>
            <a:ext cx="780635" cy="849784"/>
            <a:chOff x="0" y="0"/>
            <a:chExt cx="2279650" cy="2481580"/>
          </a:xfrm>
        </p:grpSpPr>
        <p:sp>
          <p:nvSpPr>
            <p:cNvPr id="29" name="Freeform 29"/>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
        <p:nvSpPr>
          <p:cNvPr id="30" name="TextBox 30"/>
          <p:cNvSpPr txBox="1"/>
          <p:nvPr/>
        </p:nvSpPr>
        <p:spPr>
          <a:xfrm>
            <a:off x="10924586" y="8231673"/>
            <a:ext cx="7176862" cy="1368435"/>
          </a:xfrm>
          <a:prstGeom prst="rect">
            <a:avLst/>
          </a:prstGeom>
        </p:spPr>
        <p:txBody>
          <a:bodyPr lIns="0" tIns="0" rIns="0" bIns="0" rtlCol="0" anchor="t">
            <a:spAutoFit/>
          </a:bodyPr>
          <a:lstStyle/>
          <a:p>
            <a:pPr algn="ctr">
              <a:lnSpc>
                <a:spcPts val="2700"/>
              </a:lnSpc>
              <a:spcBef>
                <a:spcPct val="0"/>
              </a:spcBef>
            </a:pPr>
            <a:r>
              <a:rPr lang="en-US" sz="1928">
                <a:solidFill>
                  <a:srgbClr val="FFFFFF"/>
                </a:solidFill>
                <a:latin typeface="Bernoru"/>
              </a:rPr>
              <a:t>IN A NUTSHELL, A MARKETPLACE FOR THE ARTIST TO SELL THEIR DIGITAL COLLECTIBLES ON THE BLOCKCHAIN WITHOUT PAYING A HUGE AMOUNT OF GAS FEE TO INITIATE THEIR NFT'S.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3902490"/>
            <a:ext cx="18288000" cy="5355810"/>
            <a:chOff x="0" y="0"/>
            <a:chExt cx="6671512" cy="1953814"/>
          </a:xfrm>
        </p:grpSpPr>
        <p:sp>
          <p:nvSpPr>
            <p:cNvPr id="3" name="Freeform 3"/>
            <p:cNvSpPr/>
            <p:nvPr/>
          </p:nvSpPr>
          <p:spPr>
            <a:xfrm>
              <a:off x="0" y="0"/>
              <a:ext cx="6671512" cy="1953814"/>
            </a:xfrm>
            <a:custGeom>
              <a:avLst/>
              <a:gdLst/>
              <a:ahLst/>
              <a:cxnLst/>
              <a:rect l="l" t="t" r="r" b="b"/>
              <a:pathLst>
                <a:path w="6671512" h="1953814">
                  <a:moveTo>
                    <a:pt x="0" y="0"/>
                  </a:moveTo>
                  <a:lnTo>
                    <a:pt x="6671512" y="0"/>
                  </a:lnTo>
                  <a:lnTo>
                    <a:pt x="6671512" y="1953814"/>
                  </a:lnTo>
                  <a:lnTo>
                    <a:pt x="0" y="1953814"/>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81810" y="1028700"/>
            <a:ext cx="2777490" cy="92583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3130989" cy="9258300"/>
          </a:xfrm>
          <a:prstGeom prst="rect">
            <a:avLst/>
          </a:prstGeom>
        </p:spPr>
      </p:pic>
      <p:sp>
        <p:nvSpPr>
          <p:cNvPr id="6" name="TextBox 6"/>
          <p:cNvSpPr txBox="1"/>
          <p:nvPr/>
        </p:nvSpPr>
        <p:spPr>
          <a:xfrm>
            <a:off x="3636470" y="1494974"/>
            <a:ext cx="11015059" cy="946040"/>
          </a:xfrm>
          <a:prstGeom prst="rect">
            <a:avLst/>
          </a:prstGeom>
        </p:spPr>
        <p:txBody>
          <a:bodyPr lIns="0" tIns="0" rIns="0" bIns="0" rtlCol="0" anchor="t">
            <a:spAutoFit/>
          </a:bodyPr>
          <a:lstStyle/>
          <a:p>
            <a:pPr algn="ctr">
              <a:lnSpc>
                <a:spcPts val="7700"/>
              </a:lnSpc>
              <a:spcBef>
                <a:spcPct val="0"/>
              </a:spcBef>
            </a:pPr>
            <a:r>
              <a:rPr lang="en-US" sz="5500">
                <a:solidFill>
                  <a:srgbClr val="FFC408"/>
                </a:solidFill>
                <a:latin typeface="Bernoru"/>
              </a:rPr>
              <a:t>SPORTS WITH FRIENDS</a:t>
            </a:r>
          </a:p>
        </p:txBody>
      </p:sp>
      <p:grpSp>
        <p:nvGrpSpPr>
          <p:cNvPr id="7" name="Group 7"/>
          <p:cNvGrpSpPr/>
          <p:nvPr/>
        </p:nvGrpSpPr>
        <p:grpSpPr>
          <a:xfrm>
            <a:off x="7952679" y="2738535"/>
            <a:ext cx="1854824" cy="174856"/>
            <a:chOff x="0" y="0"/>
            <a:chExt cx="4347741" cy="409865"/>
          </a:xfrm>
        </p:grpSpPr>
        <p:sp>
          <p:nvSpPr>
            <p:cNvPr id="8" name="Freeform 8"/>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9" name="Group 9"/>
          <p:cNvGrpSpPr/>
          <p:nvPr/>
        </p:nvGrpSpPr>
        <p:grpSpPr>
          <a:xfrm>
            <a:off x="9895024" y="2738535"/>
            <a:ext cx="174856" cy="17485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1" name="Group 11"/>
          <p:cNvGrpSpPr/>
          <p:nvPr/>
        </p:nvGrpSpPr>
        <p:grpSpPr>
          <a:xfrm>
            <a:off x="10160465" y="2738535"/>
            <a:ext cx="174856" cy="17485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13" name="TextBox 13"/>
          <p:cNvSpPr txBox="1"/>
          <p:nvPr/>
        </p:nvSpPr>
        <p:spPr>
          <a:xfrm>
            <a:off x="5436826" y="5655391"/>
            <a:ext cx="7414349" cy="13881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Ubuntu"/>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id="14" name="TextBox 14"/>
          <p:cNvSpPr txBox="1"/>
          <p:nvPr/>
        </p:nvSpPr>
        <p:spPr>
          <a:xfrm>
            <a:off x="6557866" y="4922681"/>
            <a:ext cx="5172268" cy="349250"/>
          </a:xfrm>
          <a:prstGeom prst="rect">
            <a:avLst/>
          </a:prstGeom>
        </p:spPr>
        <p:txBody>
          <a:bodyPr lIns="0" tIns="0" rIns="0" bIns="0" rtlCol="0" anchor="t">
            <a:spAutoFit/>
          </a:bodyPr>
          <a:lstStyle/>
          <a:p>
            <a:pPr algn="ctr">
              <a:lnSpc>
                <a:spcPts val="2799"/>
              </a:lnSpc>
              <a:spcBef>
                <a:spcPct val="0"/>
              </a:spcBef>
            </a:pPr>
            <a:r>
              <a:rPr lang="en-US" sz="1999">
                <a:solidFill>
                  <a:srgbClr val="FFC408"/>
                </a:solidFill>
                <a:latin typeface="Ubuntu Bold"/>
              </a:rPr>
              <a:t>DESCRIPTION HERE</a:t>
            </a:r>
          </a:p>
        </p:txBody>
      </p:sp>
      <p:grpSp>
        <p:nvGrpSpPr>
          <p:cNvPr id="15" name="Group 15"/>
          <p:cNvGrpSpPr/>
          <p:nvPr/>
        </p:nvGrpSpPr>
        <p:grpSpPr>
          <a:xfrm>
            <a:off x="7567261" y="7472126"/>
            <a:ext cx="3153478" cy="718357"/>
            <a:chOff x="0" y="0"/>
            <a:chExt cx="4200841" cy="956945"/>
          </a:xfrm>
        </p:grpSpPr>
        <p:sp>
          <p:nvSpPr>
            <p:cNvPr id="16" name="Freeform 16"/>
            <p:cNvSpPr/>
            <p:nvPr/>
          </p:nvSpPr>
          <p:spPr>
            <a:xfrm>
              <a:off x="0" y="0"/>
              <a:ext cx="4200841" cy="956945"/>
            </a:xfrm>
            <a:custGeom>
              <a:avLst/>
              <a:gdLst/>
              <a:ahLst/>
              <a:cxnLst/>
              <a:rect l="l" t="t" r="r" b="b"/>
              <a:pathLst>
                <a:path w="4200841" h="956945">
                  <a:moveTo>
                    <a:pt x="0" y="0"/>
                  </a:moveTo>
                  <a:lnTo>
                    <a:pt x="4200841" y="0"/>
                  </a:lnTo>
                  <a:lnTo>
                    <a:pt x="4200841" y="956945"/>
                  </a:lnTo>
                  <a:lnTo>
                    <a:pt x="0" y="956945"/>
                  </a:lnTo>
                  <a:close/>
                </a:path>
              </a:pathLst>
            </a:custGeom>
            <a:solidFill>
              <a:srgbClr val="FFC408"/>
            </a:solidFill>
          </p:spPr>
        </p:sp>
      </p:grpSp>
      <p:sp>
        <p:nvSpPr>
          <p:cNvPr id="17" name="TextBox 17"/>
          <p:cNvSpPr txBox="1"/>
          <p:nvPr/>
        </p:nvSpPr>
        <p:spPr>
          <a:xfrm>
            <a:off x="7567261" y="7665887"/>
            <a:ext cx="3153478" cy="283129"/>
          </a:xfrm>
          <a:prstGeom prst="rect">
            <a:avLst/>
          </a:prstGeom>
        </p:spPr>
        <p:txBody>
          <a:bodyPr lIns="0" tIns="0" rIns="0" bIns="0" rtlCol="0" anchor="t">
            <a:spAutoFit/>
          </a:bodyPr>
          <a:lstStyle/>
          <a:p>
            <a:pPr algn="ctr">
              <a:lnSpc>
                <a:spcPts val="2239"/>
              </a:lnSpc>
              <a:spcBef>
                <a:spcPct val="0"/>
              </a:spcBef>
            </a:pPr>
            <a:r>
              <a:rPr lang="en-US" sz="1599">
                <a:solidFill>
                  <a:srgbClr val="012F96"/>
                </a:solidFill>
                <a:latin typeface="Ubuntu Bold"/>
              </a:rPr>
              <a:t>MORE INFORMATION</a:t>
            </a:r>
          </a:p>
        </p:txBody>
      </p:sp>
      <p:grpSp>
        <p:nvGrpSpPr>
          <p:cNvPr id="18" name="Group 18"/>
          <p:cNvGrpSpPr>
            <a:grpSpLocks noChangeAspect="1"/>
          </p:cNvGrpSpPr>
          <p:nvPr/>
        </p:nvGrpSpPr>
        <p:grpSpPr>
          <a:xfrm>
            <a:off x="16916374" y="1380261"/>
            <a:ext cx="625737" cy="644937"/>
            <a:chOff x="0" y="0"/>
            <a:chExt cx="1614170" cy="1663700"/>
          </a:xfrm>
        </p:grpSpPr>
        <p:sp>
          <p:nvSpPr>
            <p:cNvPr id="19" name="Freeform 1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0" name="Group 20"/>
          <p:cNvGrpSpPr>
            <a:grpSpLocks noChangeAspect="1"/>
          </p:cNvGrpSpPr>
          <p:nvPr/>
        </p:nvGrpSpPr>
        <p:grpSpPr>
          <a:xfrm>
            <a:off x="685432" y="1369108"/>
            <a:ext cx="686536" cy="747348"/>
            <a:chOff x="0" y="0"/>
            <a:chExt cx="2279650" cy="2481580"/>
          </a:xfrm>
        </p:grpSpPr>
        <p:sp>
          <p:nvSpPr>
            <p:cNvPr id="21" name="Freeform 2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22" name="Group 22"/>
          <p:cNvGrpSpPr>
            <a:grpSpLocks noChangeAspect="1"/>
          </p:cNvGrpSpPr>
          <p:nvPr/>
        </p:nvGrpSpPr>
        <p:grpSpPr>
          <a:xfrm>
            <a:off x="685432" y="7255973"/>
            <a:ext cx="672489" cy="693124"/>
            <a:chOff x="0" y="0"/>
            <a:chExt cx="1614170" cy="1663700"/>
          </a:xfrm>
        </p:grpSpPr>
        <p:sp>
          <p:nvSpPr>
            <p:cNvPr id="23" name="Freeform 23"/>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4" name="Group 24"/>
          <p:cNvGrpSpPr>
            <a:grpSpLocks noChangeAspect="1"/>
          </p:cNvGrpSpPr>
          <p:nvPr/>
        </p:nvGrpSpPr>
        <p:grpSpPr>
          <a:xfrm rot="-10800000">
            <a:off x="17259300" y="7472126"/>
            <a:ext cx="570825" cy="621388"/>
            <a:chOff x="0" y="0"/>
            <a:chExt cx="2279650" cy="2481580"/>
          </a:xfrm>
        </p:grpSpPr>
        <p:sp>
          <p:nvSpPr>
            <p:cNvPr id="25" name="Freeform 2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434552" y="1028700"/>
            <a:ext cx="5177167" cy="8229601"/>
          </a:xfrm>
          <a:prstGeom prst="rect">
            <a:avLst/>
          </a:prstGeom>
        </p:spPr>
      </p:pic>
      <p:sp>
        <p:nvSpPr>
          <p:cNvPr id="5" name="TextBox 5"/>
          <p:cNvSpPr txBox="1"/>
          <p:nvPr/>
        </p:nvSpPr>
        <p:spPr>
          <a:xfrm>
            <a:off x="1801056" y="2436395"/>
            <a:ext cx="8813149" cy="976414"/>
          </a:xfrm>
          <a:prstGeom prst="rect">
            <a:avLst/>
          </a:prstGeom>
        </p:spPr>
        <p:txBody>
          <a:bodyPr lIns="0" tIns="0" rIns="0" bIns="0" rtlCol="0" anchor="t">
            <a:spAutoFit/>
          </a:bodyPr>
          <a:lstStyle/>
          <a:p>
            <a:pPr>
              <a:lnSpc>
                <a:spcPts val="7980"/>
              </a:lnSpc>
              <a:spcBef>
                <a:spcPct val="0"/>
              </a:spcBef>
            </a:pPr>
            <a:r>
              <a:rPr lang="en-US" sz="5700">
                <a:solidFill>
                  <a:srgbClr val="FFC408"/>
                </a:solidFill>
                <a:latin typeface="Bernoru"/>
              </a:rPr>
              <a:t>FINANANCILS BY</a:t>
            </a:r>
          </a:p>
        </p:txBody>
      </p:sp>
      <p:sp>
        <p:nvSpPr>
          <p:cNvPr id="6" name="TextBox 6"/>
          <p:cNvSpPr txBox="1"/>
          <p:nvPr/>
        </p:nvSpPr>
        <p:spPr>
          <a:xfrm>
            <a:off x="1801056" y="1574280"/>
            <a:ext cx="8813149" cy="976414"/>
          </a:xfrm>
          <a:prstGeom prst="rect">
            <a:avLst/>
          </a:prstGeom>
        </p:spPr>
        <p:txBody>
          <a:bodyPr lIns="0" tIns="0" rIns="0" bIns="0" rtlCol="0" anchor="t">
            <a:spAutoFit/>
          </a:bodyPr>
          <a:lstStyle/>
          <a:p>
            <a:pPr>
              <a:lnSpc>
                <a:spcPts val="7980"/>
              </a:lnSpc>
              <a:spcBef>
                <a:spcPct val="0"/>
              </a:spcBef>
            </a:pPr>
            <a:r>
              <a:rPr lang="en-US" sz="5700">
                <a:solidFill>
                  <a:srgbClr val="FFFFFF"/>
                </a:solidFill>
                <a:latin typeface="Bernoru"/>
              </a:rPr>
              <a:t>INCREASING ARTISTS</a:t>
            </a:r>
          </a:p>
        </p:txBody>
      </p:sp>
      <p:grpSp>
        <p:nvGrpSpPr>
          <p:cNvPr id="7" name="Group 7"/>
          <p:cNvGrpSpPr/>
          <p:nvPr/>
        </p:nvGrpSpPr>
        <p:grpSpPr>
          <a:xfrm>
            <a:off x="1801056" y="3757331"/>
            <a:ext cx="1922309" cy="181218"/>
            <a:chOff x="0" y="0"/>
            <a:chExt cx="4347741" cy="409865"/>
          </a:xfrm>
        </p:grpSpPr>
        <p:sp>
          <p:nvSpPr>
            <p:cNvPr id="8" name="Freeform 8"/>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9" name="Group 9"/>
          <p:cNvGrpSpPr/>
          <p:nvPr/>
        </p:nvGrpSpPr>
        <p:grpSpPr>
          <a:xfrm>
            <a:off x="3814070" y="3757331"/>
            <a:ext cx="181218" cy="18121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1" name="Group 11"/>
          <p:cNvGrpSpPr/>
          <p:nvPr/>
        </p:nvGrpSpPr>
        <p:grpSpPr>
          <a:xfrm>
            <a:off x="4089169" y="3757331"/>
            <a:ext cx="181218" cy="18121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3" name="Group 13"/>
          <p:cNvGrpSpPr/>
          <p:nvPr/>
        </p:nvGrpSpPr>
        <p:grpSpPr>
          <a:xfrm>
            <a:off x="1801056" y="5052974"/>
            <a:ext cx="1494244" cy="1494244"/>
            <a:chOff x="0" y="0"/>
            <a:chExt cx="1992326" cy="1992326"/>
          </a:xfrm>
        </p:grpSpPr>
        <p:sp>
          <p:nvSpPr>
            <p:cNvPr id="14" name="TextBox 14"/>
            <p:cNvSpPr txBox="1"/>
            <p:nvPr/>
          </p:nvSpPr>
          <p:spPr>
            <a:xfrm>
              <a:off x="608247" y="713600"/>
              <a:ext cx="775831" cy="507976"/>
            </a:xfrm>
            <a:prstGeom prst="rect">
              <a:avLst/>
            </a:prstGeom>
          </p:spPr>
          <p:txBody>
            <a:bodyPr lIns="0" tIns="0" rIns="0" bIns="0" rtlCol="0" anchor="t">
              <a:spAutoFit/>
            </a:bodyPr>
            <a:lstStyle/>
            <a:p>
              <a:pPr algn="ctr">
                <a:lnSpc>
                  <a:spcPts val="3122"/>
                </a:lnSpc>
              </a:pPr>
              <a:r>
                <a:rPr lang="en-US" sz="2230">
                  <a:solidFill>
                    <a:srgbClr val="FFFFFF"/>
                  </a:solidFill>
                  <a:latin typeface="Ubuntu Bold"/>
                </a:rPr>
                <a:t>83%</a:t>
              </a:r>
            </a:p>
          </p:txBody>
        </p:sp>
        <p:grpSp>
          <p:nvGrpSpPr>
            <p:cNvPr id="15" name="Group 15"/>
            <p:cNvGrpSpPr>
              <a:grpSpLocks noChangeAspect="1"/>
            </p:cNvGrpSpPr>
            <p:nvPr/>
          </p:nvGrpSpPr>
          <p:grpSpPr>
            <a:xfrm>
              <a:off x="0" y="0"/>
              <a:ext cx="1992326" cy="1992326"/>
              <a:chOff x="0" y="0"/>
              <a:chExt cx="2540000" cy="2540000"/>
            </a:xfrm>
          </p:grpSpPr>
          <p:sp>
            <p:nvSpPr>
              <p:cNvPr id="16" name="Freeform 1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36AF"/>
              </a:solidFill>
            </p:spPr>
          </p:sp>
          <p:sp>
            <p:nvSpPr>
              <p:cNvPr id="17" name="Freeform 17"/>
              <p:cNvSpPr/>
              <p:nvPr/>
            </p:nvSpPr>
            <p:spPr>
              <a:xfrm>
                <a:off x="-110869" y="3328"/>
                <a:ext cx="2734888" cy="2636358"/>
              </a:xfrm>
              <a:custGeom>
                <a:avLst/>
                <a:gdLst/>
                <a:ahLst/>
                <a:cxnLst/>
                <a:rect l="l" t="t" r="r" b="b"/>
                <a:pathLst>
                  <a:path w="2734888" h="2636358">
                    <a:moveTo>
                      <a:pt x="1537835" y="6409"/>
                    </a:moveTo>
                    <a:cubicBezTo>
                      <a:pt x="2076934" y="73554"/>
                      <a:pt x="2513623" y="476164"/>
                      <a:pt x="2624256" y="1008043"/>
                    </a:cubicBezTo>
                    <a:cubicBezTo>
                      <a:pt x="2734889" y="1539923"/>
                      <a:pt x="2494962" y="2083271"/>
                      <a:pt x="2027352" y="2359814"/>
                    </a:cubicBezTo>
                    <a:cubicBezTo>
                      <a:pt x="1559742" y="2636358"/>
                      <a:pt x="968017" y="2584848"/>
                      <a:pt x="555225" y="2231665"/>
                    </a:cubicBezTo>
                    <a:cubicBezTo>
                      <a:pt x="142433" y="1878482"/>
                      <a:pt x="0" y="1301849"/>
                      <a:pt x="200873" y="797087"/>
                    </a:cubicBezTo>
                    <a:cubicBezTo>
                      <a:pt x="219175" y="750493"/>
                      <a:pt x="261008" y="717252"/>
                      <a:pt x="310532" y="709952"/>
                    </a:cubicBezTo>
                    <a:cubicBezTo>
                      <a:pt x="360056" y="702653"/>
                      <a:pt x="409701" y="722409"/>
                      <a:pt x="440668" y="761741"/>
                    </a:cubicBezTo>
                    <a:cubicBezTo>
                      <a:pt x="471635" y="801072"/>
                      <a:pt x="479190" y="853967"/>
                      <a:pt x="460472" y="900395"/>
                    </a:cubicBezTo>
                    <a:cubicBezTo>
                      <a:pt x="303792" y="1294110"/>
                      <a:pt x="414889" y="1743884"/>
                      <a:pt x="736866" y="2019367"/>
                    </a:cubicBezTo>
                    <a:cubicBezTo>
                      <a:pt x="1058844" y="2294849"/>
                      <a:pt x="1520390" y="2335027"/>
                      <a:pt x="1885125" y="2119323"/>
                    </a:cubicBezTo>
                    <a:cubicBezTo>
                      <a:pt x="2249861" y="1903619"/>
                      <a:pt x="2437004" y="1479808"/>
                      <a:pt x="2350711" y="1064942"/>
                    </a:cubicBezTo>
                    <a:cubicBezTo>
                      <a:pt x="2264417" y="650075"/>
                      <a:pt x="1923799" y="336040"/>
                      <a:pt x="1503303" y="283667"/>
                    </a:cubicBezTo>
                    <a:cubicBezTo>
                      <a:pt x="1453600" y="277702"/>
                      <a:pt x="1410888" y="245600"/>
                      <a:pt x="1391340" y="199515"/>
                    </a:cubicBezTo>
                    <a:cubicBezTo>
                      <a:pt x="1371791" y="153430"/>
                      <a:pt x="1378395" y="100408"/>
                      <a:pt x="1408651" y="60527"/>
                    </a:cubicBezTo>
                    <a:cubicBezTo>
                      <a:pt x="1438906" y="20645"/>
                      <a:pt x="1488188" y="0"/>
                      <a:pt x="1537835" y="6409"/>
                    </a:cubicBezTo>
                    <a:close/>
                  </a:path>
                </a:pathLst>
              </a:custGeom>
              <a:solidFill>
                <a:srgbClr val="FFC408"/>
              </a:solidFill>
            </p:spPr>
          </p:sp>
        </p:grpSp>
      </p:grpSp>
      <p:grpSp>
        <p:nvGrpSpPr>
          <p:cNvPr id="18" name="Group 18"/>
          <p:cNvGrpSpPr/>
          <p:nvPr/>
        </p:nvGrpSpPr>
        <p:grpSpPr>
          <a:xfrm>
            <a:off x="4117524" y="5052974"/>
            <a:ext cx="1494244" cy="1494244"/>
            <a:chOff x="0" y="0"/>
            <a:chExt cx="1992326" cy="1992326"/>
          </a:xfrm>
        </p:grpSpPr>
        <p:sp>
          <p:nvSpPr>
            <p:cNvPr id="19" name="TextBox 19"/>
            <p:cNvSpPr txBox="1"/>
            <p:nvPr/>
          </p:nvSpPr>
          <p:spPr>
            <a:xfrm>
              <a:off x="608257" y="713600"/>
              <a:ext cx="775812" cy="507976"/>
            </a:xfrm>
            <a:prstGeom prst="rect">
              <a:avLst/>
            </a:prstGeom>
          </p:spPr>
          <p:txBody>
            <a:bodyPr lIns="0" tIns="0" rIns="0" bIns="0" rtlCol="0" anchor="t">
              <a:spAutoFit/>
            </a:bodyPr>
            <a:lstStyle/>
            <a:p>
              <a:pPr algn="ctr">
                <a:lnSpc>
                  <a:spcPts val="3122"/>
                </a:lnSpc>
              </a:pPr>
              <a:r>
                <a:rPr lang="en-US" sz="2230">
                  <a:solidFill>
                    <a:srgbClr val="FFFFFF"/>
                  </a:solidFill>
                  <a:latin typeface="Ubuntu Bold"/>
                </a:rPr>
                <a:t>87%</a:t>
              </a:r>
            </a:p>
          </p:txBody>
        </p:sp>
        <p:grpSp>
          <p:nvGrpSpPr>
            <p:cNvPr id="20" name="Group 20"/>
            <p:cNvGrpSpPr>
              <a:grpSpLocks noChangeAspect="1"/>
            </p:cNvGrpSpPr>
            <p:nvPr/>
          </p:nvGrpSpPr>
          <p:grpSpPr>
            <a:xfrm>
              <a:off x="0" y="0"/>
              <a:ext cx="1992326" cy="1992326"/>
              <a:chOff x="0" y="0"/>
              <a:chExt cx="2540000" cy="2540000"/>
            </a:xfrm>
          </p:grpSpPr>
          <p:sp>
            <p:nvSpPr>
              <p:cNvPr id="21" name="Freeform 2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36AF"/>
              </a:solidFill>
            </p:spPr>
          </p:sp>
          <p:sp>
            <p:nvSpPr>
              <p:cNvPr id="22" name="Freeform 22"/>
              <p:cNvSpPr/>
              <p:nvPr/>
            </p:nvSpPr>
            <p:spPr>
              <a:xfrm>
                <a:off x="-93608" y="3328"/>
                <a:ext cx="2701979" cy="2659687"/>
              </a:xfrm>
              <a:custGeom>
                <a:avLst/>
                <a:gdLst/>
                <a:ahLst/>
                <a:cxnLst/>
                <a:rect l="l" t="t" r="r" b="b"/>
                <a:pathLst>
                  <a:path w="2701979" h="2659687">
                    <a:moveTo>
                      <a:pt x="1520574" y="6409"/>
                    </a:moveTo>
                    <a:cubicBezTo>
                      <a:pt x="2088934" y="77199"/>
                      <a:pt x="2539583" y="519660"/>
                      <a:pt x="2620781" y="1086626"/>
                    </a:cubicBezTo>
                    <a:cubicBezTo>
                      <a:pt x="2701979" y="1653593"/>
                      <a:pt x="2393631" y="2204753"/>
                      <a:pt x="1867986" y="2432220"/>
                    </a:cubicBezTo>
                    <a:cubicBezTo>
                      <a:pt x="1342341" y="2659687"/>
                      <a:pt x="729484" y="2507168"/>
                      <a:pt x="371766" y="2059862"/>
                    </a:cubicBezTo>
                    <a:cubicBezTo>
                      <a:pt x="14049" y="1612556"/>
                      <a:pt x="0" y="981162"/>
                      <a:pt x="337465" y="518386"/>
                    </a:cubicBezTo>
                    <a:cubicBezTo>
                      <a:pt x="366779" y="477808"/>
                      <a:pt x="415564" y="456015"/>
                      <a:pt x="465348" y="461261"/>
                    </a:cubicBezTo>
                    <a:cubicBezTo>
                      <a:pt x="515132" y="466506"/>
                      <a:pt x="558304" y="497988"/>
                      <a:pt x="578516" y="543785"/>
                    </a:cubicBezTo>
                    <a:cubicBezTo>
                      <a:pt x="598729" y="589583"/>
                      <a:pt x="592892" y="642694"/>
                      <a:pt x="563217" y="683009"/>
                    </a:cubicBezTo>
                    <a:cubicBezTo>
                      <a:pt x="299993" y="1043974"/>
                      <a:pt x="310952" y="1536461"/>
                      <a:pt x="589972" y="1885360"/>
                    </a:cubicBezTo>
                    <a:cubicBezTo>
                      <a:pt x="868991" y="2234259"/>
                      <a:pt x="1347019" y="2353224"/>
                      <a:pt x="1757023" y="2175800"/>
                    </a:cubicBezTo>
                    <a:cubicBezTo>
                      <a:pt x="2167026" y="1998375"/>
                      <a:pt x="2407537" y="1568470"/>
                      <a:pt x="2344203" y="1126236"/>
                    </a:cubicBezTo>
                    <a:cubicBezTo>
                      <a:pt x="2280868" y="684003"/>
                      <a:pt x="1929362" y="338883"/>
                      <a:pt x="1486042" y="283667"/>
                    </a:cubicBezTo>
                    <a:cubicBezTo>
                      <a:pt x="1436339" y="277702"/>
                      <a:pt x="1393627" y="245600"/>
                      <a:pt x="1374079" y="199515"/>
                    </a:cubicBezTo>
                    <a:cubicBezTo>
                      <a:pt x="1354530" y="153430"/>
                      <a:pt x="1361134" y="100408"/>
                      <a:pt x="1391390" y="60527"/>
                    </a:cubicBezTo>
                    <a:cubicBezTo>
                      <a:pt x="1421645" y="20645"/>
                      <a:pt x="1470927" y="0"/>
                      <a:pt x="1520574" y="6409"/>
                    </a:cubicBezTo>
                    <a:close/>
                  </a:path>
                </a:pathLst>
              </a:custGeom>
              <a:solidFill>
                <a:srgbClr val="FFC408"/>
              </a:solidFill>
            </p:spPr>
          </p:sp>
        </p:grpSp>
      </p:grpSp>
      <p:grpSp>
        <p:nvGrpSpPr>
          <p:cNvPr id="23" name="Group 23"/>
          <p:cNvGrpSpPr/>
          <p:nvPr/>
        </p:nvGrpSpPr>
        <p:grpSpPr>
          <a:xfrm>
            <a:off x="6433992" y="5052974"/>
            <a:ext cx="1494244" cy="1494244"/>
            <a:chOff x="0" y="0"/>
            <a:chExt cx="1992326" cy="1992326"/>
          </a:xfrm>
        </p:grpSpPr>
        <p:sp>
          <p:nvSpPr>
            <p:cNvPr id="24" name="TextBox 24"/>
            <p:cNvSpPr txBox="1"/>
            <p:nvPr/>
          </p:nvSpPr>
          <p:spPr>
            <a:xfrm>
              <a:off x="608247" y="713600"/>
              <a:ext cx="775831" cy="507976"/>
            </a:xfrm>
            <a:prstGeom prst="rect">
              <a:avLst/>
            </a:prstGeom>
          </p:spPr>
          <p:txBody>
            <a:bodyPr lIns="0" tIns="0" rIns="0" bIns="0" rtlCol="0" anchor="t">
              <a:spAutoFit/>
            </a:bodyPr>
            <a:lstStyle/>
            <a:p>
              <a:pPr algn="ctr">
                <a:lnSpc>
                  <a:spcPts val="3122"/>
                </a:lnSpc>
              </a:pPr>
              <a:r>
                <a:rPr lang="en-US" sz="2230">
                  <a:solidFill>
                    <a:srgbClr val="FFFFFF"/>
                  </a:solidFill>
                  <a:latin typeface="Ubuntu Bold"/>
                </a:rPr>
                <a:t>91%</a:t>
              </a:r>
            </a:p>
          </p:txBody>
        </p:sp>
        <p:grpSp>
          <p:nvGrpSpPr>
            <p:cNvPr id="25" name="Group 25"/>
            <p:cNvGrpSpPr>
              <a:grpSpLocks noChangeAspect="1"/>
            </p:cNvGrpSpPr>
            <p:nvPr/>
          </p:nvGrpSpPr>
          <p:grpSpPr>
            <a:xfrm>
              <a:off x="0" y="0"/>
              <a:ext cx="1992326" cy="1992326"/>
              <a:chOff x="0" y="0"/>
              <a:chExt cx="2540000" cy="2540000"/>
            </a:xfrm>
          </p:grpSpPr>
          <p:sp>
            <p:nvSpPr>
              <p:cNvPr id="26" name="Freeform 2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0036AF"/>
              </a:solidFill>
            </p:spPr>
          </p:sp>
          <p:sp>
            <p:nvSpPr>
              <p:cNvPr id="27" name="Freeform 27"/>
              <p:cNvSpPr/>
              <p:nvPr/>
            </p:nvSpPr>
            <p:spPr>
              <a:xfrm>
                <a:off x="-134389" y="3328"/>
                <a:ext cx="2718188" cy="2654352"/>
              </a:xfrm>
              <a:custGeom>
                <a:avLst/>
                <a:gdLst/>
                <a:ahLst/>
                <a:cxnLst/>
                <a:rect l="l" t="t" r="r" b="b"/>
                <a:pathLst>
                  <a:path w="2718188" h="2654352">
                    <a:moveTo>
                      <a:pt x="1561355" y="6409"/>
                    </a:moveTo>
                    <a:cubicBezTo>
                      <a:pt x="2159289" y="80882"/>
                      <a:pt x="2622584" y="565265"/>
                      <a:pt x="2670386" y="1165920"/>
                    </a:cubicBezTo>
                    <a:cubicBezTo>
                      <a:pt x="2718188" y="1766575"/>
                      <a:pt x="2337337" y="2318138"/>
                      <a:pt x="1758708" y="2486245"/>
                    </a:cubicBezTo>
                    <a:cubicBezTo>
                      <a:pt x="1180079" y="2654352"/>
                      <a:pt x="562973" y="2392723"/>
                      <a:pt x="281487" y="1859960"/>
                    </a:cubicBezTo>
                    <a:cubicBezTo>
                      <a:pt x="0" y="1327197"/>
                      <a:pt x="131628" y="669973"/>
                      <a:pt x="596576" y="286704"/>
                    </a:cubicBezTo>
                    <a:cubicBezTo>
                      <a:pt x="635060" y="254690"/>
                      <a:pt x="687732" y="245715"/>
                      <a:pt x="734647" y="263176"/>
                    </a:cubicBezTo>
                    <a:cubicBezTo>
                      <a:pt x="781562" y="280638"/>
                      <a:pt x="815549" y="321867"/>
                      <a:pt x="823737" y="371252"/>
                    </a:cubicBezTo>
                    <a:cubicBezTo>
                      <a:pt x="831925" y="420637"/>
                      <a:pt x="813064" y="470629"/>
                      <a:pt x="774295" y="502297"/>
                    </a:cubicBezTo>
                    <a:cubicBezTo>
                      <a:pt x="411635" y="801247"/>
                      <a:pt x="308966" y="1313881"/>
                      <a:pt x="528525" y="1729437"/>
                    </a:cubicBezTo>
                    <a:cubicBezTo>
                      <a:pt x="748085" y="2144992"/>
                      <a:pt x="1229427" y="2349063"/>
                      <a:pt x="1680758" y="2217939"/>
                    </a:cubicBezTo>
                    <a:cubicBezTo>
                      <a:pt x="2132088" y="2086815"/>
                      <a:pt x="2429152" y="1656597"/>
                      <a:pt x="2391867" y="1188086"/>
                    </a:cubicBezTo>
                    <a:cubicBezTo>
                      <a:pt x="2354581" y="719575"/>
                      <a:pt x="1993211" y="341756"/>
                      <a:pt x="1526823" y="283667"/>
                    </a:cubicBezTo>
                    <a:cubicBezTo>
                      <a:pt x="1477120" y="277702"/>
                      <a:pt x="1434408" y="245600"/>
                      <a:pt x="1414860" y="199515"/>
                    </a:cubicBezTo>
                    <a:cubicBezTo>
                      <a:pt x="1395311" y="153430"/>
                      <a:pt x="1401915" y="100408"/>
                      <a:pt x="1432171" y="60527"/>
                    </a:cubicBezTo>
                    <a:cubicBezTo>
                      <a:pt x="1462426" y="20645"/>
                      <a:pt x="1511708" y="0"/>
                      <a:pt x="1561355" y="6409"/>
                    </a:cubicBezTo>
                    <a:close/>
                  </a:path>
                </a:pathLst>
              </a:custGeom>
              <a:solidFill>
                <a:srgbClr val="FFC408"/>
              </a:solidFill>
            </p:spPr>
          </p:sp>
        </p:grpSp>
      </p:grpSp>
      <p:grpSp>
        <p:nvGrpSpPr>
          <p:cNvPr id="28" name="Group 28"/>
          <p:cNvGrpSpPr>
            <a:grpSpLocks noChangeAspect="1"/>
          </p:cNvGrpSpPr>
          <p:nvPr/>
        </p:nvGrpSpPr>
        <p:grpSpPr>
          <a:xfrm>
            <a:off x="16404525" y="1357041"/>
            <a:ext cx="854775" cy="881004"/>
            <a:chOff x="0" y="0"/>
            <a:chExt cx="1614170" cy="1663700"/>
          </a:xfrm>
        </p:grpSpPr>
        <p:sp>
          <p:nvSpPr>
            <p:cNvPr id="29" name="Freeform 2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30" name="Group 30"/>
          <p:cNvGrpSpPr>
            <a:grpSpLocks noChangeAspect="1"/>
          </p:cNvGrpSpPr>
          <p:nvPr/>
        </p:nvGrpSpPr>
        <p:grpSpPr>
          <a:xfrm>
            <a:off x="11434552" y="1243211"/>
            <a:ext cx="1201091" cy="1307483"/>
            <a:chOff x="0" y="0"/>
            <a:chExt cx="2279650" cy="2481580"/>
          </a:xfrm>
        </p:grpSpPr>
        <p:sp>
          <p:nvSpPr>
            <p:cNvPr id="31" name="Freeform 3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32" name="Group 32"/>
          <p:cNvGrpSpPr>
            <a:grpSpLocks noChangeAspect="1"/>
          </p:cNvGrpSpPr>
          <p:nvPr/>
        </p:nvGrpSpPr>
        <p:grpSpPr>
          <a:xfrm>
            <a:off x="10443705" y="5052974"/>
            <a:ext cx="990847" cy="1021251"/>
            <a:chOff x="0" y="0"/>
            <a:chExt cx="1614170" cy="1663700"/>
          </a:xfrm>
        </p:grpSpPr>
        <p:sp>
          <p:nvSpPr>
            <p:cNvPr id="33" name="Freeform 33"/>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34" name="Group 34"/>
          <p:cNvGrpSpPr>
            <a:grpSpLocks noChangeAspect="1"/>
          </p:cNvGrpSpPr>
          <p:nvPr/>
        </p:nvGrpSpPr>
        <p:grpSpPr>
          <a:xfrm rot="-10800000">
            <a:off x="16864044" y="4746896"/>
            <a:ext cx="790511" cy="860534"/>
            <a:chOff x="0" y="0"/>
            <a:chExt cx="2279650" cy="2481580"/>
          </a:xfrm>
        </p:grpSpPr>
        <p:sp>
          <p:nvSpPr>
            <p:cNvPr id="35" name="Freeform 3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
        <p:nvSpPr>
          <p:cNvPr id="36" name="TextBox 36"/>
          <p:cNvSpPr txBox="1"/>
          <p:nvPr/>
        </p:nvSpPr>
        <p:spPr>
          <a:xfrm>
            <a:off x="1731633" y="6823443"/>
            <a:ext cx="1633091" cy="54737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Bernoru"/>
              </a:rPr>
              <a:t>INCOME</a:t>
            </a:r>
          </a:p>
        </p:txBody>
      </p:sp>
      <p:sp>
        <p:nvSpPr>
          <p:cNvPr id="37" name="TextBox 37"/>
          <p:cNvSpPr txBox="1"/>
          <p:nvPr/>
        </p:nvSpPr>
        <p:spPr>
          <a:xfrm>
            <a:off x="3923729" y="6764133"/>
            <a:ext cx="1837782" cy="554704"/>
          </a:xfrm>
          <a:prstGeom prst="rect">
            <a:avLst/>
          </a:prstGeom>
        </p:spPr>
        <p:txBody>
          <a:bodyPr wrap="square" lIns="0" tIns="0" rIns="0" bIns="0" rtlCol="0" anchor="t">
            <a:spAutoFit/>
          </a:bodyPr>
          <a:lstStyle/>
          <a:p>
            <a:pPr algn="ctr">
              <a:lnSpc>
                <a:spcPts val="5039"/>
              </a:lnSpc>
              <a:spcBef>
                <a:spcPct val="0"/>
              </a:spcBef>
            </a:pPr>
            <a:r>
              <a:rPr lang="en-US" sz="3599" dirty="0">
                <a:solidFill>
                  <a:srgbClr val="FFFFFF"/>
                </a:solidFill>
                <a:latin typeface="Bernoru"/>
              </a:rPr>
              <a:t>ASSET</a:t>
            </a:r>
          </a:p>
        </p:txBody>
      </p:sp>
      <p:sp>
        <p:nvSpPr>
          <p:cNvPr id="38" name="TextBox 38"/>
          <p:cNvSpPr txBox="1"/>
          <p:nvPr/>
        </p:nvSpPr>
        <p:spPr>
          <a:xfrm>
            <a:off x="5943417" y="6764070"/>
            <a:ext cx="3164768" cy="554767"/>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F"/>
                </a:solidFill>
                <a:latin typeface="Bernoru"/>
              </a:rPr>
              <a:t>MOTIVATION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597022"/>
            <a:ext cx="16230600" cy="5689978"/>
            <a:chOff x="0" y="0"/>
            <a:chExt cx="5920967" cy="2075719"/>
          </a:xfrm>
        </p:grpSpPr>
        <p:sp>
          <p:nvSpPr>
            <p:cNvPr id="3" name="Freeform 3"/>
            <p:cNvSpPr/>
            <p:nvPr/>
          </p:nvSpPr>
          <p:spPr>
            <a:xfrm>
              <a:off x="0" y="0"/>
              <a:ext cx="5920967" cy="2075719"/>
            </a:xfrm>
            <a:custGeom>
              <a:avLst/>
              <a:gdLst/>
              <a:ahLst/>
              <a:cxnLst/>
              <a:rect l="l" t="t" r="r" b="b"/>
              <a:pathLst>
                <a:path w="5920967" h="2075719">
                  <a:moveTo>
                    <a:pt x="0" y="0"/>
                  </a:moveTo>
                  <a:lnTo>
                    <a:pt x="5920967" y="0"/>
                  </a:lnTo>
                  <a:lnTo>
                    <a:pt x="5920967" y="2075719"/>
                  </a:lnTo>
                  <a:lnTo>
                    <a:pt x="0" y="2075719"/>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07223" y="1028700"/>
            <a:ext cx="3498995" cy="453879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24015" y="1028700"/>
            <a:ext cx="3556762" cy="4538791"/>
          </a:xfrm>
          <a:prstGeom prst="rect">
            <a:avLst/>
          </a:prstGeom>
        </p:spPr>
      </p:pic>
      <p:sp>
        <p:nvSpPr>
          <p:cNvPr id="6" name="TextBox 6"/>
          <p:cNvSpPr txBox="1"/>
          <p:nvPr/>
        </p:nvSpPr>
        <p:spPr>
          <a:xfrm>
            <a:off x="2848564" y="6149122"/>
            <a:ext cx="12590872" cy="2034538"/>
          </a:xfrm>
          <a:prstGeom prst="rect">
            <a:avLst/>
          </a:prstGeom>
        </p:spPr>
        <p:txBody>
          <a:bodyPr lIns="0" tIns="0" rIns="0" bIns="0" rtlCol="0" anchor="t">
            <a:spAutoFit/>
          </a:bodyPr>
          <a:lstStyle/>
          <a:p>
            <a:pPr algn="ctr">
              <a:lnSpc>
                <a:spcPts val="5460"/>
              </a:lnSpc>
            </a:pPr>
            <a:r>
              <a:rPr lang="en-US" sz="3900">
                <a:solidFill>
                  <a:srgbClr val="FFC408"/>
                </a:solidFill>
                <a:latin typeface="Bernoru"/>
              </a:rPr>
              <a:t>ACCOMPLISHMENTS THAT WE'RE PROUD OF</a:t>
            </a:r>
          </a:p>
          <a:p>
            <a:pPr marL="842029" lvl="1" indent="-421015" algn="ctr">
              <a:lnSpc>
                <a:spcPts val="5460"/>
              </a:lnSpc>
              <a:buFont typeface="Arial"/>
              <a:buChar char="•"/>
            </a:pPr>
            <a:endParaRPr lang="en-US" sz="3900">
              <a:solidFill>
                <a:srgbClr val="FFC408"/>
              </a:solidFill>
              <a:latin typeface="Bernoru"/>
            </a:endParaRPr>
          </a:p>
          <a:p>
            <a:pPr algn="ctr">
              <a:lnSpc>
                <a:spcPts val="5460"/>
              </a:lnSpc>
              <a:spcBef>
                <a:spcPct val="0"/>
              </a:spcBef>
            </a:pPr>
            <a:endParaRPr lang="en-US" sz="3900">
              <a:solidFill>
                <a:srgbClr val="FFC408"/>
              </a:solidFill>
              <a:latin typeface="Bernoru"/>
            </a:endParaRPr>
          </a:p>
        </p:txBody>
      </p:sp>
      <p:sp>
        <p:nvSpPr>
          <p:cNvPr id="7" name="TextBox 7"/>
          <p:cNvSpPr txBox="1"/>
          <p:nvPr/>
        </p:nvSpPr>
        <p:spPr>
          <a:xfrm>
            <a:off x="2897999" y="8131217"/>
            <a:ext cx="12492002" cy="1758950"/>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Ubuntu"/>
              </a:rPr>
              <a:t>Creating an interface that creates NFT's and makes transactions with them on Ripple using the XRP ledger.</a:t>
            </a:r>
          </a:p>
          <a:p>
            <a:pPr algn="ctr">
              <a:lnSpc>
                <a:spcPts val="2799"/>
              </a:lnSpc>
              <a:spcBef>
                <a:spcPct val="0"/>
              </a:spcBef>
            </a:pPr>
            <a:endParaRPr lang="en-US" sz="1999">
              <a:solidFill>
                <a:srgbClr val="FFFFFF"/>
              </a:solidFill>
              <a:latin typeface="Ubuntu"/>
            </a:endParaRPr>
          </a:p>
          <a:p>
            <a:pPr algn="ctr">
              <a:lnSpc>
                <a:spcPts val="2799"/>
              </a:lnSpc>
              <a:spcBef>
                <a:spcPct val="0"/>
              </a:spcBef>
            </a:pPr>
            <a:r>
              <a:rPr lang="en-US" sz="1999">
                <a:solidFill>
                  <a:srgbClr val="FFFFFF"/>
                </a:solidFill>
                <a:latin typeface="Ubuntu"/>
              </a:rPr>
              <a:t>Connecting the CocokroachDB database to our code.</a:t>
            </a:r>
          </a:p>
          <a:p>
            <a:pPr algn="ctr">
              <a:lnSpc>
                <a:spcPts val="2799"/>
              </a:lnSpc>
              <a:spcBef>
                <a:spcPct val="0"/>
              </a:spcBef>
            </a:pPr>
            <a:endParaRPr lang="en-US" sz="1999">
              <a:solidFill>
                <a:srgbClr val="FFFFFF"/>
              </a:solidFill>
              <a:latin typeface="Ubuntu"/>
            </a:endParaRPr>
          </a:p>
          <a:p>
            <a:pPr algn="ctr">
              <a:lnSpc>
                <a:spcPts val="2799"/>
              </a:lnSpc>
              <a:spcBef>
                <a:spcPct val="0"/>
              </a:spcBef>
            </a:pPr>
            <a:endParaRPr lang="en-US" sz="1999">
              <a:solidFill>
                <a:srgbClr val="FFFFFF"/>
              </a:solidFill>
              <a:latin typeface="Ubuntu"/>
            </a:endParaRPr>
          </a:p>
        </p:txBody>
      </p:sp>
      <p:grpSp>
        <p:nvGrpSpPr>
          <p:cNvPr id="8" name="Group 8"/>
          <p:cNvGrpSpPr/>
          <p:nvPr/>
        </p:nvGrpSpPr>
        <p:grpSpPr>
          <a:xfrm>
            <a:off x="7952679" y="7354583"/>
            <a:ext cx="1854824" cy="174856"/>
            <a:chOff x="0" y="0"/>
            <a:chExt cx="4347741" cy="409865"/>
          </a:xfrm>
        </p:grpSpPr>
        <p:sp>
          <p:nvSpPr>
            <p:cNvPr id="9" name="Freeform 9"/>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0" name="Group 10"/>
          <p:cNvGrpSpPr/>
          <p:nvPr/>
        </p:nvGrpSpPr>
        <p:grpSpPr>
          <a:xfrm>
            <a:off x="9895024" y="7354583"/>
            <a:ext cx="174856" cy="17485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2" name="Group 12"/>
          <p:cNvGrpSpPr/>
          <p:nvPr/>
        </p:nvGrpSpPr>
        <p:grpSpPr>
          <a:xfrm>
            <a:off x="10160465" y="7354583"/>
            <a:ext cx="174856" cy="174856"/>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4" name="Group 14"/>
          <p:cNvGrpSpPr>
            <a:grpSpLocks noChangeAspect="1"/>
          </p:cNvGrpSpPr>
          <p:nvPr/>
        </p:nvGrpSpPr>
        <p:grpSpPr>
          <a:xfrm>
            <a:off x="14679479" y="905160"/>
            <a:ext cx="1519915" cy="1566553"/>
            <a:chOff x="0" y="0"/>
            <a:chExt cx="1614170" cy="1663700"/>
          </a:xfrm>
        </p:grpSpPr>
        <p:sp>
          <p:nvSpPr>
            <p:cNvPr id="15" name="Freeform 1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6" name="Group 16"/>
          <p:cNvGrpSpPr>
            <a:grpSpLocks noChangeAspect="1"/>
          </p:cNvGrpSpPr>
          <p:nvPr/>
        </p:nvGrpSpPr>
        <p:grpSpPr>
          <a:xfrm>
            <a:off x="1848909" y="730697"/>
            <a:ext cx="1759612" cy="1915478"/>
            <a:chOff x="0" y="0"/>
            <a:chExt cx="2279650" cy="2481580"/>
          </a:xfrm>
        </p:grpSpPr>
        <p:sp>
          <p:nvSpPr>
            <p:cNvPr id="17" name="Freeform 1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8" name="Group 18"/>
          <p:cNvGrpSpPr>
            <a:grpSpLocks noChangeAspect="1"/>
          </p:cNvGrpSpPr>
          <p:nvPr/>
        </p:nvGrpSpPr>
        <p:grpSpPr>
          <a:xfrm>
            <a:off x="1970086" y="5567491"/>
            <a:ext cx="927913" cy="956386"/>
            <a:chOff x="0" y="0"/>
            <a:chExt cx="1614170" cy="1663700"/>
          </a:xfrm>
        </p:grpSpPr>
        <p:sp>
          <p:nvSpPr>
            <p:cNvPr id="19" name="Freeform 1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0" name="Group 20"/>
          <p:cNvGrpSpPr>
            <a:grpSpLocks noChangeAspect="1"/>
          </p:cNvGrpSpPr>
          <p:nvPr/>
        </p:nvGrpSpPr>
        <p:grpSpPr>
          <a:xfrm rot="-10800000">
            <a:off x="15309178" y="5143500"/>
            <a:ext cx="890216" cy="969071"/>
            <a:chOff x="0" y="0"/>
            <a:chExt cx="2279650" cy="2481580"/>
          </a:xfrm>
        </p:grpSpPr>
        <p:sp>
          <p:nvSpPr>
            <p:cNvPr id="21" name="Freeform 2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9849788" y="4876038"/>
            <a:ext cx="6952330" cy="3412707"/>
            <a:chOff x="0" y="0"/>
            <a:chExt cx="2536229" cy="1244965"/>
          </a:xfrm>
        </p:grpSpPr>
        <p:sp>
          <p:nvSpPr>
            <p:cNvPr id="3" name="Freeform 3"/>
            <p:cNvSpPr/>
            <p:nvPr/>
          </p:nvSpPr>
          <p:spPr>
            <a:xfrm>
              <a:off x="0" y="0"/>
              <a:ext cx="2536229" cy="1244965"/>
            </a:xfrm>
            <a:custGeom>
              <a:avLst/>
              <a:gdLst/>
              <a:ahLst/>
              <a:cxnLst/>
              <a:rect l="l" t="t" r="r" b="b"/>
              <a:pathLst>
                <a:path w="2536229" h="1244965">
                  <a:moveTo>
                    <a:pt x="0" y="0"/>
                  </a:moveTo>
                  <a:lnTo>
                    <a:pt x="2536229" y="0"/>
                  </a:lnTo>
                  <a:lnTo>
                    <a:pt x="2536229" y="1244965"/>
                  </a:lnTo>
                  <a:lnTo>
                    <a:pt x="0" y="1244965"/>
                  </a:lnTo>
                  <a:close/>
                </a:path>
              </a:pathLst>
            </a:custGeom>
            <a:solidFill>
              <a:srgbClr val="FFC408"/>
            </a:solidFill>
          </p:spPr>
        </p:sp>
      </p:grpSp>
      <p:grpSp>
        <p:nvGrpSpPr>
          <p:cNvPr id="4" name="Group 4"/>
          <p:cNvGrpSpPr/>
          <p:nvPr/>
        </p:nvGrpSpPr>
        <p:grpSpPr>
          <a:xfrm>
            <a:off x="0" y="0"/>
            <a:ext cx="10287000" cy="1027054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28700"/>
            <a:ext cx="6721592" cy="8823092"/>
          </a:xfrm>
          <a:prstGeom prst="rect">
            <a:avLst/>
          </a:prstGeom>
        </p:spPr>
      </p:pic>
      <p:grpSp>
        <p:nvGrpSpPr>
          <p:cNvPr id="7" name="Group 7"/>
          <p:cNvGrpSpPr/>
          <p:nvPr/>
        </p:nvGrpSpPr>
        <p:grpSpPr>
          <a:xfrm>
            <a:off x="9849788" y="3860047"/>
            <a:ext cx="1922309" cy="181218"/>
            <a:chOff x="0" y="0"/>
            <a:chExt cx="4347741" cy="409865"/>
          </a:xfrm>
        </p:grpSpPr>
        <p:sp>
          <p:nvSpPr>
            <p:cNvPr id="8" name="Freeform 8"/>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9" name="Group 9"/>
          <p:cNvGrpSpPr/>
          <p:nvPr/>
        </p:nvGrpSpPr>
        <p:grpSpPr>
          <a:xfrm>
            <a:off x="11862802" y="3860047"/>
            <a:ext cx="181218" cy="18121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1" name="Group 11"/>
          <p:cNvGrpSpPr/>
          <p:nvPr/>
        </p:nvGrpSpPr>
        <p:grpSpPr>
          <a:xfrm>
            <a:off x="12137901" y="3860047"/>
            <a:ext cx="181218" cy="18121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24621" y="5388903"/>
            <a:ext cx="365322" cy="36067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724621" y="6086025"/>
            <a:ext cx="365322" cy="280966"/>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24621" y="6694698"/>
            <a:ext cx="365322" cy="37174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773061" y="7359985"/>
            <a:ext cx="268441" cy="415894"/>
          </a:xfrm>
          <a:prstGeom prst="rect">
            <a:avLst/>
          </a:prstGeom>
        </p:spPr>
      </p:pic>
      <p:sp>
        <p:nvSpPr>
          <p:cNvPr id="17" name="TextBox 17"/>
          <p:cNvSpPr txBox="1"/>
          <p:nvPr/>
        </p:nvSpPr>
        <p:spPr>
          <a:xfrm>
            <a:off x="9849788" y="1676996"/>
            <a:ext cx="7409512" cy="976414"/>
          </a:xfrm>
          <a:prstGeom prst="rect">
            <a:avLst/>
          </a:prstGeom>
        </p:spPr>
        <p:txBody>
          <a:bodyPr lIns="0" tIns="0" rIns="0" bIns="0" rtlCol="0" anchor="t">
            <a:spAutoFit/>
          </a:bodyPr>
          <a:lstStyle/>
          <a:p>
            <a:pPr>
              <a:lnSpc>
                <a:spcPts val="7980"/>
              </a:lnSpc>
              <a:spcBef>
                <a:spcPct val="0"/>
              </a:spcBef>
            </a:pPr>
            <a:r>
              <a:rPr lang="en-US" sz="5700">
                <a:solidFill>
                  <a:srgbClr val="FFFFFF"/>
                </a:solidFill>
                <a:latin typeface="Bernoru"/>
              </a:rPr>
              <a:t>CONTACT</a:t>
            </a:r>
          </a:p>
        </p:txBody>
      </p:sp>
      <p:sp>
        <p:nvSpPr>
          <p:cNvPr id="18" name="TextBox 18"/>
          <p:cNvSpPr txBox="1"/>
          <p:nvPr/>
        </p:nvSpPr>
        <p:spPr>
          <a:xfrm>
            <a:off x="11642349" y="5365502"/>
            <a:ext cx="4683399" cy="324967"/>
          </a:xfrm>
          <a:prstGeom prst="rect">
            <a:avLst/>
          </a:prstGeom>
        </p:spPr>
        <p:txBody>
          <a:bodyPr lIns="0" tIns="0" rIns="0" bIns="0" rtlCol="0" anchor="t">
            <a:spAutoFit/>
          </a:bodyPr>
          <a:lstStyle/>
          <a:p>
            <a:pPr>
              <a:lnSpc>
                <a:spcPts val="2563"/>
              </a:lnSpc>
              <a:spcBef>
                <a:spcPct val="0"/>
              </a:spcBef>
            </a:pPr>
            <a:r>
              <a:rPr lang="en-US" sz="1831">
                <a:solidFill>
                  <a:srgbClr val="012F96"/>
                </a:solidFill>
                <a:latin typeface="Ubuntu"/>
              </a:rPr>
              <a:t>+91 *********</a:t>
            </a:r>
          </a:p>
        </p:txBody>
      </p:sp>
      <p:sp>
        <p:nvSpPr>
          <p:cNvPr id="19" name="TextBox 19"/>
          <p:cNvSpPr txBox="1"/>
          <p:nvPr/>
        </p:nvSpPr>
        <p:spPr>
          <a:xfrm>
            <a:off x="11642349" y="6711297"/>
            <a:ext cx="4683399" cy="324967"/>
          </a:xfrm>
          <a:prstGeom prst="rect">
            <a:avLst/>
          </a:prstGeom>
        </p:spPr>
        <p:txBody>
          <a:bodyPr lIns="0" tIns="0" rIns="0" bIns="0" rtlCol="0" anchor="t">
            <a:spAutoFit/>
          </a:bodyPr>
          <a:lstStyle/>
          <a:p>
            <a:pPr>
              <a:lnSpc>
                <a:spcPts val="2563"/>
              </a:lnSpc>
              <a:spcBef>
                <a:spcPct val="0"/>
              </a:spcBef>
            </a:pPr>
            <a:r>
              <a:rPr lang="en-US" sz="1831">
                <a:solidFill>
                  <a:srgbClr val="012F96"/>
                </a:solidFill>
                <a:latin typeface="Ubuntu"/>
              </a:rPr>
              <a:t>https://myprojectnftart.netlify.app/</a:t>
            </a:r>
          </a:p>
        </p:txBody>
      </p:sp>
      <p:sp>
        <p:nvSpPr>
          <p:cNvPr id="20" name="TextBox 20"/>
          <p:cNvSpPr txBox="1"/>
          <p:nvPr/>
        </p:nvSpPr>
        <p:spPr>
          <a:xfrm>
            <a:off x="11642349" y="7384195"/>
            <a:ext cx="4683399" cy="324967"/>
          </a:xfrm>
          <a:prstGeom prst="rect">
            <a:avLst/>
          </a:prstGeom>
        </p:spPr>
        <p:txBody>
          <a:bodyPr lIns="0" tIns="0" rIns="0" bIns="0" rtlCol="0" anchor="t">
            <a:spAutoFit/>
          </a:bodyPr>
          <a:lstStyle/>
          <a:p>
            <a:pPr>
              <a:lnSpc>
                <a:spcPts val="2563"/>
              </a:lnSpc>
              <a:spcBef>
                <a:spcPct val="0"/>
              </a:spcBef>
            </a:pPr>
            <a:r>
              <a:rPr lang="en-US" sz="1831">
                <a:solidFill>
                  <a:srgbClr val="012F96"/>
                </a:solidFill>
                <a:latin typeface="Ubuntu"/>
              </a:rPr>
              <a:t>India</a:t>
            </a:r>
          </a:p>
        </p:txBody>
      </p:sp>
      <p:sp>
        <p:nvSpPr>
          <p:cNvPr id="21" name="TextBox 21"/>
          <p:cNvSpPr txBox="1"/>
          <p:nvPr/>
        </p:nvSpPr>
        <p:spPr>
          <a:xfrm>
            <a:off x="11642349" y="6038400"/>
            <a:ext cx="4683399" cy="324967"/>
          </a:xfrm>
          <a:prstGeom prst="rect">
            <a:avLst/>
          </a:prstGeom>
        </p:spPr>
        <p:txBody>
          <a:bodyPr lIns="0" tIns="0" rIns="0" bIns="0" rtlCol="0" anchor="t">
            <a:spAutoFit/>
          </a:bodyPr>
          <a:lstStyle/>
          <a:p>
            <a:pPr>
              <a:lnSpc>
                <a:spcPts val="2563"/>
              </a:lnSpc>
              <a:spcBef>
                <a:spcPct val="0"/>
              </a:spcBef>
            </a:pPr>
            <a:r>
              <a:rPr lang="en-US" sz="1831">
                <a:solidFill>
                  <a:srgbClr val="012F96"/>
                </a:solidFill>
                <a:latin typeface="Ubuntu"/>
              </a:rPr>
              <a:t>sahajoydeep2002@gmai..com</a:t>
            </a:r>
          </a:p>
        </p:txBody>
      </p:sp>
      <p:grpSp>
        <p:nvGrpSpPr>
          <p:cNvPr id="22" name="Group 22"/>
          <p:cNvGrpSpPr>
            <a:grpSpLocks noChangeAspect="1"/>
          </p:cNvGrpSpPr>
          <p:nvPr/>
        </p:nvGrpSpPr>
        <p:grpSpPr>
          <a:xfrm>
            <a:off x="5999457" y="1028700"/>
            <a:ext cx="1158117" cy="1193653"/>
            <a:chOff x="0" y="0"/>
            <a:chExt cx="1614170" cy="1663700"/>
          </a:xfrm>
        </p:grpSpPr>
        <p:sp>
          <p:nvSpPr>
            <p:cNvPr id="23" name="Freeform 23"/>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4" name="Group 24"/>
          <p:cNvGrpSpPr>
            <a:grpSpLocks noChangeAspect="1"/>
          </p:cNvGrpSpPr>
          <p:nvPr/>
        </p:nvGrpSpPr>
        <p:grpSpPr>
          <a:xfrm>
            <a:off x="924398" y="981059"/>
            <a:ext cx="1305659" cy="1421314"/>
            <a:chOff x="0" y="0"/>
            <a:chExt cx="2279650" cy="2481580"/>
          </a:xfrm>
        </p:grpSpPr>
        <p:sp>
          <p:nvSpPr>
            <p:cNvPr id="25" name="Freeform 2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26" name="Group 26"/>
          <p:cNvGrpSpPr>
            <a:grpSpLocks noChangeAspect="1"/>
          </p:cNvGrpSpPr>
          <p:nvPr/>
        </p:nvGrpSpPr>
        <p:grpSpPr>
          <a:xfrm>
            <a:off x="924398" y="4391503"/>
            <a:ext cx="729610" cy="751997"/>
            <a:chOff x="0" y="0"/>
            <a:chExt cx="1614170" cy="1663700"/>
          </a:xfrm>
        </p:grpSpPr>
        <p:sp>
          <p:nvSpPr>
            <p:cNvPr id="27" name="Freeform 27"/>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8" name="Group 28"/>
          <p:cNvGrpSpPr>
            <a:grpSpLocks noChangeAspect="1"/>
          </p:cNvGrpSpPr>
          <p:nvPr/>
        </p:nvGrpSpPr>
        <p:grpSpPr>
          <a:xfrm rot="-10800000">
            <a:off x="7750292" y="4015504"/>
            <a:ext cx="790511" cy="860534"/>
            <a:chOff x="0" y="0"/>
            <a:chExt cx="2279650" cy="2481580"/>
          </a:xfrm>
        </p:grpSpPr>
        <p:sp>
          <p:nvSpPr>
            <p:cNvPr id="29" name="Freeform 29"/>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23004"/>
            <a:ext cx="16230600" cy="6040993"/>
            <a:chOff x="0" y="0"/>
            <a:chExt cx="5443298" cy="2025983"/>
          </a:xfrm>
        </p:grpSpPr>
        <p:sp>
          <p:nvSpPr>
            <p:cNvPr id="3" name="Freeform 3"/>
            <p:cNvSpPr/>
            <p:nvPr/>
          </p:nvSpPr>
          <p:spPr>
            <a:xfrm>
              <a:off x="0" y="0"/>
              <a:ext cx="5443298" cy="2025983"/>
            </a:xfrm>
            <a:custGeom>
              <a:avLst/>
              <a:gdLst/>
              <a:ahLst/>
              <a:cxnLst/>
              <a:rect l="l" t="t" r="r" b="b"/>
              <a:pathLst>
                <a:path w="5443298" h="2025983">
                  <a:moveTo>
                    <a:pt x="0" y="0"/>
                  </a:moveTo>
                  <a:lnTo>
                    <a:pt x="5443298" y="0"/>
                  </a:lnTo>
                  <a:lnTo>
                    <a:pt x="5443298" y="2025983"/>
                  </a:lnTo>
                  <a:lnTo>
                    <a:pt x="0" y="2025983"/>
                  </a:lnTo>
                  <a:close/>
                </a:path>
              </a:pathLst>
            </a:custGeom>
            <a:solidFill>
              <a:srgbClr val="0036A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4716243"/>
            <a:ext cx="3129890" cy="454205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12864" y="1028700"/>
            <a:ext cx="2446436" cy="4114800"/>
          </a:xfrm>
          <a:prstGeom prst="rect">
            <a:avLst/>
          </a:prstGeom>
        </p:spPr>
      </p:pic>
      <p:grpSp>
        <p:nvGrpSpPr>
          <p:cNvPr id="6" name="Group 6"/>
          <p:cNvGrpSpPr/>
          <p:nvPr/>
        </p:nvGrpSpPr>
        <p:grpSpPr>
          <a:xfrm>
            <a:off x="7640802" y="5155064"/>
            <a:ext cx="2340401" cy="220632"/>
            <a:chOff x="0" y="0"/>
            <a:chExt cx="4347741" cy="409865"/>
          </a:xfrm>
        </p:grpSpPr>
        <p:sp>
          <p:nvSpPr>
            <p:cNvPr id="7" name="Freeform 7"/>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8" name="Group 8"/>
          <p:cNvGrpSpPr/>
          <p:nvPr/>
        </p:nvGrpSpPr>
        <p:grpSpPr>
          <a:xfrm>
            <a:off x="10091635" y="5155064"/>
            <a:ext cx="220632" cy="220632"/>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10" name="TextBox 10"/>
          <p:cNvSpPr txBox="1"/>
          <p:nvPr/>
        </p:nvSpPr>
        <p:spPr>
          <a:xfrm>
            <a:off x="3379886" y="2878589"/>
            <a:ext cx="11528229" cy="1940722"/>
          </a:xfrm>
          <a:prstGeom prst="rect">
            <a:avLst/>
          </a:prstGeom>
        </p:spPr>
        <p:txBody>
          <a:bodyPr lIns="0" tIns="0" rIns="0" bIns="0" rtlCol="0" anchor="t">
            <a:spAutoFit/>
          </a:bodyPr>
          <a:lstStyle/>
          <a:p>
            <a:pPr algn="ctr">
              <a:lnSpc>
                <a:spcPts val="15878"/>
              </a:lnSpc>
              <a:spcBef>
                <a:spcPct val="0"/>
              </a:spcBef>
            </a:pPr>
            <a:r>
              <a:rPr lang="en-US" sz="11341">
                <a:solidFill>
                  <a:srgbClr val="FFC408"/>
                </a:solidFill>
                <a:latin typeface="Bernoru"/>
              </a:rPr>
              <a:t>THANK YOU</a:t>
            </a:r>
          </a:p>
        </p:txBody>
      </p:sp>
      <p:grpSp>
        <p:nvGrpSpPr>
          <p:cNvPr id="11" name="Group 11"/>
          <p:cNvGrpSpPr/>
          <p:nvPr/>
        </p:nvGrpSpPr>
        <p:grpSpPr>
          <a:xfrm>
            <a:off x="10426566" y="5155064"/>
            <a:ext cx="220632" cy="220632"/>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13" name="TextBox 13"/>
          <p:cNvSpPr txBox="1"/>
          <p:nvPr/>
        </p:nvSpPr>
        <p:spPr>
          <a:xfrm>
            <a:off x="4858482" y="6163176"/>
            <a:ext cx="8571036" cy="559435"/>
          </a:xfrm>
          <a:prstGeom prst="rect">
            <a:avLst/>
          </a:prstGeom>
        </p:spPr>
        <p:txBody>
          <a:bodyPr lIns="0" tIns="0" rIns="0" bIns="0" rtlCol="0" anchor="t">
            <a:spAutoFit/>
          </a:bodyPr>
          <a:lstStyle/>
          <a:p>
            <a:pPr algn="ctr">
              <a:lnSpc>
                <a:spcPts val="2239"/>
              </a:lnSpc>
            </a:pPr>
            <a:r>
              <a:rPr lang="en-US" sz="1599">
                <a:solidFill>
                  <a:srgbClr val="FFFFFF"/>
                </a:solidFill>
                <a:latin typeface="Ubuntu"/>
              </a:rPr>
              <a:t>Presentaion By</a:t>
            </a:r>
          </a:p>
          <a:p>
            <a:pPr algn="ctr">
              <a:lnSpc>
                <a:spcPts val="2239"/>
              </a:lnSpc>
              <a:spcBef>
                <a:spcPct val="0"/>
              </a:spcBef>
            </a:pPr>
            <a:r>
              <a:rPr lang="en-US" sz="1599">
                <a:solidFill>
                  <a:srgbClr val="FFFFFF"/>
                </a:solidFill>
                <a:latin typeface="Ubuntu"/>
              </a:rPr>
              <a:t>Joy Deep Saha</a:t>
            </a:r>
          </a:p>
        </p:txBody>
      </p:sp>
      <p:grpSp>
        <p:nvGrpSpPr>
          <p:cNvPr id="14" name="Group 14"/>
          <p:cNvGrpSpPr>
            <a:grpSpLocks noChangeAspect="1"/>
          </p:cNvGrpSpPr>
          <p:nvPr/>
        </p:nvGrpSpPr>
        <p:grpSpPr>
          <a:xfrm>
            <a:off x="13429518" y="1187557"/>
            <a:ext cx="970188" cy="999958"/>
            <a:chOff x="0" y="0"/>
            <a:chExt cx="1614170" cy="1663700"/>
          </a:xfrm>
        </p:grpSpPr>
        <p:sp>
          <p:nvSpPr>
            <p:cNvPr id="15" name="Freeform 1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6" name="Group 16"/>
          <p:cNvGrpSpPr>
            <a:grpSpLocks noChangeAspect="1"/>
          </p:cNvGrpSpPr>
          <p:nvPr/>
        </p:nvGrpSpPr>
        <p:grpSpPr>
          <a:xfrm>
            <a:off x="1515518" y="1187557"/>
            <a:ext cx="1466664" cy="1596580"/>
            <a:chOff x="0" y="0"/>
            <a:chExt cx="2279650" cy="2481580"/>
          </a:xfrm>
        </p:grpSpPr>
        <p:sp>
          <p:nvSpPr>
            <p:cNvPr id="17" name="Freeform 1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8" name="Group 18"/>
          <p:cNvGrpSpPr>
            <a:grpSpLocks noChangeAspect="1"/>
          </p:cNvGrpSpPr>
          <p:nvPr/>
        </p:nvGrpSpPr>
        <p:grpSpPr>
          <a:xfrm>
            <a:off x="4858482" y="8163996"/>
            <a:ext cx="927913" cy="956386"/>
            <a:chOff x="0" y="0"/>
            <a:chExt cx="1614170" cy="1663700"/>
          </a:xfrm>
        </p:grpSpPr>
        <p:sp>
          <p:nvSpPr>
            <p:cNvPr id="19" name="Freeform 1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0" name="Group 20"/>
          <p:cNvGrpSpPr>
            <a:grpSpLocks noChangeAspect="1"/>
          </p:cNvGrpSpPr>
          <p:nvPr/>
        </p:nvGrpSpPr>
        <p:grpSpPr>
          <a:xfrm rot="-10800000">
            <a:off x="14908114" y="7094086"/>
            <a:ext cx="1509631" cy="1643354"/>
            <a:chOff x="0" y="0"/>
            <a:chExt cx="2279650" cy="2481580"/>
          </a:xfrm>
        </p:grpSpPr>
        <p:sp>
          <p:nvSpPr>
            <p:cNvPr id="21" name="Freeform 2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365</Words>
  <Application>Microsoft Macintosh PowerPoint</Application>
  <PresentationFormat>Custom</PresentationFormat>
  <Paragraphs>47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Bernoru</vt:lpstr>
      <vt:lpstr>Calibri</vt:lpstr>
      <vt:lpstr>Arial</vt:lpstr>
      <vt:lpstr>Ubuntu Bold</vt:lpstr>
      <vt:lpstr>Open Sans Bold</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cp:lastModifiedBy>Microsoft Office User</cp:lastModifiedBy>
  <cp:revision>2</cp:revision>
  <dcterms:created xsi:type="dcterms:W3CDTF">2006-08-16T00:00:00Z</dcterms:created>
  <dcterms:modified xsi:type="dcterms:W3CDTF">2022-10-26T18:45:09Z</dcterms:modified>
  <dc:identifier>DAFKhKFkXWA</dc:identifier>
</cp:coreProperties>
</file>